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137"/>
  </p:notesMasterIdLst>
  <p:sldIdLst>
    <p:sldId id="256" r:id="rId2"/>
    <p:sldId id="697" r:id="rId3"/>
    <p:sldId id="696" r:id="rId4"/>
    <p:sldId id="632" r:id="rId5"/>
    <p:sldId id="633" r:id="rId6"/>
    <p:sldId id="634" r:id="rId7"/>
    <p:sldId id="621" r:id="rId8"/>
    <p:sldId id="622" r:id="rId9"/>
    <p:sldId id="261" r:id="rId10"/>
    <p:sldId id="623" r:id="rId11"/>
    <p:sldId id="624" r:id="rId12"/>
    <p:sldId id="635" r:id="rId13"/>
    <p:sldId id="636" r:id="rId14"/>
    <p:sldId id="264" r:id="rId15"/>
    <p:sldId id="265" r:id="rId16"/>
    <p:sldId id="698" r:id="rId17"/>
    <p:sldId id="637" r:id="rId18"/>
    <p:sldId id="598" r:id="rId19"/>
    <p:sldId id="638" r:id="rId20"/>
    <p:sldId id="639" r:id="rId21"/>
    <p:sldId id="270" r:id="rId22"/>
    <p:sldId id="271" r:id="rId23"/>
    <p:sldId id="599" r:id="rId24"/>
    <p:sldId id="600" r:id="rId25"/>
    <p:sldId id="601" r:id="rId26"/>
    <p:sldId id="272" r:id="rId27"/>
    <p:sldId id="273" r:id="rId28"/>
    <p:sldId id="695" r:id="rId29"/>
    <p:sldId id="274" r:id="rId30"/>
    <p:sldId id="625" r:id="rId31"/>
    <p:sldId id="626" r:id="rId32"/>
    <p:sldId id="275" r:id="rId33"/>
    <p:sldId id="627" r:id="rId34"/>
    <p:sldId id="615" r:id="rId35"/>
    <p:sldId id="616" r:id="rId36"/>
    <p:sldId id="617" r:id="rId37"/>
    <p:sldId id="618" r:id="rId38"/>
    <p:sldId id="609" r:id="rId39"/>
    <p:sldId id="593" r:id="rId40"/>
    <p:sldId id="640" r:id="rId41"/>
    <p:sldId id="641" r:id="rId42"/>
    <p:sldId id="279" r:id="rId43"/>
    <p:sldId id="314" r:id="rId44"/>
    <p:sldId id="315" r:id="rId45"/>
    <p:sldId id="316" r:id="rId46"/>
    <p:sldId id="317" r:id="rId47"/>
    <p:sldId id="318" r:id="rId48"/>
    <p:sldId id="642" r:id="rId49"/>
    <p:sldId id="603" r:id="rId50"/>
    <p:sldId id="604" r:id="rId51"/>
    <p:sldId id="605" r:id="rId52"/>
    <p:sldId id="606" r:id="rId53"/>
    <p:sldId id="319" r:id="rId54"/>
    <p:sldId id="281" r:id="rId55"/>
    <p:sldId id="643" r:id="rId56"/>
    <p:sldId id="644" r:id="rId57"/>
    <p:sldId id="645" r:id="rId58"/>
    <p:sldId id="283" r:id="rId59"/>
    <p:sldId id="646" r:id="rId60"/>
    <p:sldId id="321" r:id="rId61"/>
    <p:sldId id="284" r:id="rId62"/>
    <p:sldId id="647" r:id="rId63"/>
    <p:sldId id="610" r:id="rId64"/>
    <p:sldId id="289" r:id="rId65"/>
    <p:sldId id="611" r:id="rId66"/>
    <p:sldId id="286" r:id="rId67"/>
    <p:sldId id="322" r:id="rId68"/>
    <p:sldId id="629" r:id="rId69"/>
    <p:sldId id="594" r:id="rId70"/>
    <p:sldId id="648" r:id="rId71"/>
    <p:sldId id="649" r:id="rId72"/>
    <p:sldId id="287" r:id="rId73"/>
    <p:sldId id="290" r:id="rId74"/>
    <p:sldId id="291" r:id="rId75"/>
    <p:sldId id="650" r:id="rId76"/>
    <p:sldId id="651" r:id="rId77"/>
    <p:sldId id="292" r:id="rId78"/>
    <p:sldId id="652" r:id="rId79"/>
    <p:sldId id="653" r:id="rId80"/>
    <p:sldId id="587" r:id="rId81"/>
    <p:sldId id="323" r:id="rId82"/>
    <p:sldId id="324" r:id="rId83"/>
    <p:sldId id="325" r:id="rId84"/>
    <p:sldId id="326" r:id="rId85"/>
    <p:sldId id="294" r:id="rId86"/>
    <p:sldId id="295" r:id="rId87"/>
    <p:sldId id="586" r:id="rId88"/>
    <p:sldId id="588" r:id="rId89"/>
    <p:sldId id="296" r:id="rId90"/>
    <p:sldId id="654" r:id="rId91"/>
    <p:sldId id="298" r:id="rId92"/>
    <p:sldId id="299" r:id="rId93"/>
    <p:sldId id="300" r:id="rId94"/>
    <p:sldId id="595" r:id="rId95"/>
    <p:sldId id="655" r:id="rId96"/>
    <p:sldId id="301" r:id="rId97"/>
    <p:sldId id="293" r:id="rId98"/>
    <p:sldId id="328" r:id="rId99"/>
    <p:sldId id="597" r:id="rId100"/>
    <p:sldId id="589" r:id="rId101"/>
    <p:sldId id="591" r:id="rId102"/>
    <p:sldId id="656" r:id="rId103"/>
    <p:sldId id="657" r:id="rId104"/>
    <p:sldId id="658" r:id="rId105"/>
    <p:sldId id="302" r:id="rId106"/>
    <p:sldId id="303" r:id="rId107"/>
    <p:sldId id="613" r:id="rId108"/>
    <p:sldId id="592" r:id="rId109"/>
    <p:sldId id="659" r:id="rId110"/>
    <p:sldId id="304" r:id="rId111"/>
    <p:sldId id="310" r:id="rId112"/>
    <p:sldId id="311" r:id="rId113"/>
    <p:sldId id="312" r:id="rId114"/>
    <p:sldId id="313" r:id="rId115"/>
    <p:sldId id="538" r:id="rId116"/>
    <p:sldId id="332" r:id="rId117"/>
    <p:sldId id="333" r:id="rId118"/>
    <p:sldId id="334" r:id="rId119"/>
    <p:sldId id="335" r:id="rId120"/>
    <p:sldId id="539" r:id="rId121"/>
    <p:sldId id="540" r:id="rId122"/>
    <p:sldId id="551" r:id="rId123"/>
    <p:sldId id="541" r:id="rId124"/>
    <p:sldId id="426" r:id="rId125"/>
    <p:sldId id="427" r:id="rId126"/>
    <p:sldId id="542" r:id="rId127"/>
    <p:sldId id="468" r:id="rId128"/>
    <p:sldId id="552" r:id="rId129"/>
    <p:sldId id="543" r:id="rId130"/>
    <p:sldId id="331" r:id="rId131"/>
    <p:sldId id="544" r:id="rId132"/>
    <p:sldId id="428" r:id="rId133"/>
    <p:sldId id="429" r:id="rId134"/>
    <p:sldId id="430" r:id="rId135"/>
    <p:sldId id="545" r:id="rId136"/>
  </p:sldIdLst>
  <p:sldSz cx="12192000" cy="6858000"/>
  <p:notesSz cx="6858000" cy="9144000"/>
  <p:defaultTextStyle>
    <a:defPPr>
      <a:defRPr lang="en-DK"/>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865"/>
  </p:normalViewPr>
  <p:slideViewPr>
    <p:cSldViewPr snapToGrid="0">
      <p:cViewPr varScale="1">
        <p:scale>
          <a:sx n="79" d="100"/>
          <a:sy n="79" d="100"/>
        </p:scale>
        <p:origin x="224" y="92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9A28B27-07DB-47CF-B493-884BC420A31F}"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E1CF0D05-0A85-4512-B9FC-8DF41265AC8D}">
      <dgm:prSet/>
      <dgm:spPr/>
      <dgm:t>
        <a:bodyPr/>
        <a:lstStyle/>
        <a:p>
          <a:r>
            <a:rPr lang="en-GB"/>
            <a:t>[Knowing what the fuzz is about]</a:t>
          </a:r>
          <a:endParaRPr lang="en-US"/>
        </a:p>
      </dgm:t>
    </dgm:pt>
    <dgm:pt modelId="{09AE1197-D3E2-43ED-AE0D-C7B26E884422}" type="parTrans" cxnId="{B53906C5-E494-42FD-BCF9-41805377CA28}">
      <dgm:prSet/>
      <dgm:spPr/>
      <dgm:t>
        <a:bodyPr/>
        <a:lstStyle/>
        <a:p>
          <a:endParaRPr lang="en-US"/>
        </a:p>
      </dgm:t>
    </dgm:pt>
    <dgm:pt modelId="{CC243C02-2962-44E9-BED3-CB33CBB608E3}" type="sibTrans" cxnId="{B53906C5-E494-42FD-BCF9-41805377CA28}">
      <dgm:prSet/>
      <dgm:spPr/>
      <dgm:t>
        <a:bodyPr/>
        <a:lstStyle/>
        <a:p>
          <a:endParaRPr lang="en-US"/>
        </a:p>
      </dgm:t>
    </dgm:pt>
    <dgm:pt modelId="{DDAC8C12-D2BB-4D27-BFD1-59D70C3CE5B8}">
      <dgm:prSet/>
      <dgm:spPr/>
      <dgm:t>
        <a:bodyPr/>
        <a:lstStyle/>
        <a:p>
          <a:r>
            <a:rPr lang="en-GB"/>
            <a:t>Avoiding convergence issues in complex models</a:t>
          </a:r>
          <a:endParaRPr lang="en-US"/>
        </a:p>
      </dgm:t>
    </dgm:pt>
    <dgm:pt modelId="{AE3053FF-123B-49F9-A9E7-05F3D0986BC0}" type="parTrans" cxnId="{414BAC98-C4C3-4B1F-AC58-CBCB646E42AC}">
      <dgm:prSet/>
      <dgm:spPr/>
      <dgm:t>
        <a:bodyPr/>
        <a:lstStyle/>
        <a:p>
          <a:endParaRPr lang="en-US"/>
        </a:p>
      </dgm:t>
    </dgm:pt>
    <dgm:pt modelId="{F61FF151-CCA2-4876-B554-353885DE7DE9}" type="sibTrans" cxnId="{414BAC98-C4C3-4B1F-AC58-CBCB646E42AC}">
      <dgm:prSet/>
      <dgm:spPr/>
      <dgm:t>
        <a:bodyPr/>
        <a:lstStyle/>
        <a:p>
          <a:endParaRPr lang="en-US"/>
        </a:p>
      </dgm:t>
    </dgm:pt>
    <dgm:pt modelId="{3A131BBC-63B8-4CC2-8F40-B639441037DB}">
      <dgm:prSet/>
      <dgm:spPr/>
      <dgm:t>
        <a:bodyPr/>
        <a:lstStyle/>
        <a:p>
          <a:r>
            <a:rPr lang="en-GB"/>
            <a:t>More flexibility in building models</a:t>
          </a:r>
          <a:endParaRPr lang="en-US"/>
        </a:p>
      </dgm:t>
    </dgm:pt>
    <dgm:pt modelId="{C1FC03A1-D290-4982-B659-C22FE72EB97A}" type="parTrans" cxnId="{9758B3D8-BF3F-4922-92F3-7E3575778690}">
      <dgm:prSet/>
      <dgm:spPr/>
      <dgm:t>
        <a:bodyPr/>
        <a:lstStyle/>
        <a:p>
          <a:endParaRPr lang="en-US"/>
        </a:p>
      </dgm:t>
    </dgm:pt>
    <dgm:pt modelId="{21251B5E-F5A6-4281-9738-09CDBE3F1C4B}" type="sibTrans" cxnId="{9758B3D8-BF3F-4922-92F3-7E3575778690}">
      <dgm:prSet/>
      <dgm:spPr/>
      <dgm:t>
        <a:bodyPr/>
        <a:lstStyle/>
        <a:p>
          <a:endParaRPr lang="en-US"/>
        </a:p>
      </dgm:t>
    </dgm:pt>
    <dgm:pt modelId="{5E8A627A-68BF-4780-B638-ADF37C3E9EFC}">
      <dgm:prSet/>
      <dgm:spPr/>
      <dgm:t>
        <a:bodyPr/>
        <a:lstStyle/>
        <a:p>
          <a:r>
            <a:rPr lang="en-GB"/>
            <a:t>Testing any hypothesis (not just the null)</a:t>
          </a:r>
          <a:endParaRPr lang="en-US"/>
        </a:p>
      </dgm:t>
    </dgm:pt>
    <dgm:pt modelId="{4E0BEA45-3382-4EDF-A2FE-CD333B2E392D}" type="parTrans" cxnId="{E314AF7D-E79F-4EF1-B808-06CE83CA21B2}">
      <dgm:prSet/>
      <dgm:spPr/>
      <dgm:t>
        <a:bodyPr/>
        <a:lstStyle/>
        <a:p>
          <a:endParaRPr lang="en-US"/>
        </a:p>
      </dgm:t>
    </dgm:pt>
    <dgm:pt modelId="{375BC96B-816F-4260-A64D-B84D507D10EE}" type="sibTrans" cxnId="{E314AF7D-E79F-4EF1-B808-06CE83CA21B2}">
      <dgm:prSet/>
      <dgm:spPr/>
      <dgm:t>
        <a:bodyPr/>
        <a:lstStyle/>
        <a:p>
          <a:endParaRPr lang="en-US"/>
        </a:p>
      </dgm:t>
    </dgm:pt>
    <dgm:pt modelId="{A2A2D964-5110-1E41-9839-29312F90850A}" type="pres">
      <dgm:prSet presAssocID="{B9A28B27-07DB-47CF-B493-884BC420A31F}" presName="linear" presStyleCnt="0">
        <dgm:presLayoutVars>
          <dgm:dir/>
          <dgm:animLvl val="lvl"/>
          <dgm:resizeHandles val="exact"/>
        </dgm:presLayoutVars>
      </dgm:prSet>
      <dgm:spPr/>
    </dgm:pt>
    <dgm:pt modelId="{D77E1E6D-4737-574B-BE52-C5C3B0F39A33}" type="pres">
      <dgm:prSet presAssocID="{E1CF0D05-0A85-4512-B9FC-8DF41265AC8D}" presName="parentLin" presStyleCnt="0"/>
      <dgm:spPr/>
    </dgm:pt>
    <dgm:pt modelId="{070D79B3-280C-D046-BD5E-CFF3568BEC70}" type="pres">
      <dgm:prSet presAssocID="{E1CF0D05-0A85-4512-B9FC-8DF41265AC8D}" presName="parentLeftMargin" presStyleLbl="node1" presStyleIdx="0" presStyleCnt="4"/>
      <dgm:spPr/>
    </dgm:pt>
    <dgm:pt modelId="{005E90BB-9500-C24C-9F95-97F1C2633BDA}" type="pres">
      <dgm:prSet presAssocID="{E1CF0D05-0A85-4512-B9FC-8DF41265AC8D}" presName="parentText" presStyleLbl="node1" presStyleIdx="0" presStyleCnt="4">
        <dgm:presLayoutVars>
          <dgm:chMax val="0"/>
          <dgm:bulletEnabled val="1"/>
        </dgm:presLayoutVars>
      </dgm:prSet>
      <dgm:spPr/>
    </dgm:pt>
    <dgm:pt modelId="{10CDCE05-E1FE-BC4F-82DA-36415A35345C}" type="pres">
      <dgm:prSet presAssocID="{E1CF0D05-0A85-4512-B9FC-8DF41265AC8D}" presName="negativeSpace" presStyleCnt="0"/>
      <dgm:spPr/>
    </dgm:pt>
    <dgm:pt modelId="{181D8DFE-5F36-FB43-B97F-812B02A44868}" type="pres">
      <dgm:prSet presAssocID="{E1CF0D05-0A85-4512-B9FC-8DF41265AC8D}" presName="childText" presStyleLbl="conFgAcc1" presStyleIdx="0" presStyleCnt="4">
        <dgm:presLayoutVars>
          <dgm:bulletEnabled val="1"/>
        </dgm:presLayoutVars>
      </dgm:prSet>
      <dgm:spPr/>
    </dgm:pt>
    <dgm:pt modelId="{68ECA3C4-7774-9E45-92CF-158C01D967F9}" type="pres">
      <dgm:prSet presAssocID="{CC243C02-2962-44E9-BED3-CB33CBB608E3}" presName="spaceBetweenRectangles" presStyleCnt="0"/>
      <dgm:spPr/>
    </dgm:pt>
    <dgm:pt modelId="{6B2B35C4-9FB4-5341-B0EA-DDEB034FB84C}" type="pres">
      <dgm:prSet presAssocID="{DDAC8C12-D2BB-4D27-BFD1-59D70C3CE5B8}" presName="parentLin" presStyleCnt="0"/>
      <dgm:spPr/>
    </dgm:pt>
    <dgm:pt modelId="{E26A4747-1982-0E4E-BA29-35E7C734A7E0}" type="pres">
      <dgm:prSet presAssocID="{DDAC8C12-D2BB-4D27-BFD1-59D70C3CE5B8}" presName="parentLeftMargin" presStyleLbl="node1" presStyleIdx="0" presStyleCnt="4"/>
      <dgm:spPr/>
    </dgm:pt>
    <dgm:pt modelId="{76EC366A-6A6D-C745-B9B5-52DF03708D6A}" type="pres">
      <dgm:prSet presAssocID="{DDAC8C12-D2BB-4D27-BFD1-59D70C3CE5B8}" presName="parentText" presStyleLbl="node1" presStyleIdx="1" presStyleCnt="4">
        <dgm:presLayoutVars>
          <dgm:chMax val="0"/>
          <dgm:bulletEnabled val="1"/>
        </dgm:presLayoutVars>
      </dgm:prSet>
      <dgm:spPr/>
    </dgm:pt>
    <dgm:pt modelId="{D6FC21DF-AE6E-2940-A095-1D30135797A2}" type="pres">
      <dgm:prSet presAssocID="{DDAC8C12-D2BB-4D27-BFD1-59D70C3CE5B8}" presName="negativeSpace" presStyleCnt="0"/>
      <dgm:spPr/>
    </dgm:pt>
    <dgm:pt modelId="{D2C8482D-335F-8344-899D-60B69F2FBAD9}" type="pres">
      <dgm:prSet presAssocID="{DDAC8C12-D2BB-4D27-BFD1-59D70C3CE5B8}" presName="childText" presStyleLbl="conFgAcc1" presStyleIdx="1" presStyleCnt="4">
        <dgm:presLayoutVars>
          <dgm:bulletEnabled val="1"/>
        </dgm:presLayoutVars>
      </dgm:prSet>
      <dgm:spPr/>
    </dgm:pt>
    <dgm:pt modelId="{487F337B-468C-7A49-B5CB-24AFDB742599}" type="pres">
      <dgm:prSet presAssocID="{F61FF151-CCA2-4876-B554-353885DE7DE9}" presName="spaceBetweenRectangles" presStyleCnt="0"/>
      <dgm:spPr/>
    </dgm:pt>
    <dgm:pt modelId="{080689C1-8992-2045-B464-FBFDF621D15C}" type="pres">
      <dgm:prSet presAssocID="{3A131BBC-63B8-4CC2-8F40-B639441037DB}" presName="parentLin" presStyleCnt="0"/>
      <dgm:spPr/>
    </dgm:pt>
    <dgm:pt modelId="{97DE4A54-4CE1-9C41-AEEF-3CF613AD8A26}" type="pres">
      <dgm:prSet presAssocID="{3A131BBC-63B8-4CC2-8F40-B639441037DB}" presName="parentLeftMargin" presStyleLbl="node1" presStyleIdx="1" presStyleCnt="4"/>
      <dgm:spPr/>
    </dgm:pt>
    <dgm:pt modelId="{C3EDEDB5-91E9-6E4C-8D59-94DB955FFEF8}" type="pres">
      <dgm:prSet presAssocID="{3A131BBC-63B8-4CC2-8F40-B639441037DB}" presName="parentText" presStyleLbl="node1" presStyleIdx="2" presStyleCnt="4">
        <dgm:presLayoutVars>
          <dgm:chMax val="0"/>
          <dgm:bulletEnabled val="1"/>
        </dgm:presLayoutVars>
      </dgm:prSet>
      <dgm:spPr/>
    </dgm:pt>
    <dgm:pt modelId="{6BB797AC-F646-994C-90B9-AF2FBEE3BF3A}" type="pres">
      <dgm:prSet presAssocID="{3A131BBC-63B8-4CC2-8F40-B639441037DB}" presName="negativeSpace" presStyleCnt="0"/>
      <dgm:spPr/>
    </dgm:pt>
    <dgm:pt modelId="{C45120F3-BF95-7B47-BAAC-2857318ED0DD}" type="pres">
      <dgm:prSet presAssocID="{3A131BBC-63B8-4CC2-8F40-B639441037DB}" presName="childText" presStyleLbl="conFgAcc1" presStyleIdx="2" presStyleCnt="4">
        <dgm:presLayoutVars>
          <dgm:bulletEnabled val="1"/>
        </dgm:presLayoutVars>
      </dgm:prSet>
      <dgm:spPr/>
    </dgm:pt>
    <dgm:pt modelId="{A608E6FC-37D6-2C40-995C-7C8644CE7617}" type="pres">
      <dgm:prSet presAssocID="{21251B5E-F5A6-4281-9738-09CDBE3F1C4B}" presName="spaceBetweenRectangles" presStyleCnt="0"/>
      <dgm:spPr/>
    </dgm:pt>
    <dgm:pt modelId="{1402CC56-387C-5E46-AF51-0117584C9AB1}" type="pres">
      <dgm:prSet presAssocID="{5E8A627A-68BF-4780-B638-ADF37C3E9EFC}" presName="parentLin" presStyleCnt="0"/>
      <dgm:spPr/>
    </dgm:pt>
    <dgm:pt modelId="{45A51D99-DF81-2B40-838F-58608E1486FE}" type="pres">
      <dgm:prSet presAssocID="{5E8A627A-68BF-4780-B638-ADF37C3E9EFC}" presName="parentLeftMargin" presStyleLbl="node1" presStyleIdx="2" presStyleCnt="4"/>
      <dgm:spPr/>
    </dgm:pt>
    <dgm:pt modelId="{E497C6CA-AA18-FD45-8D57-400DD889CAF4}" type="pres">
      <dgm:prSet presAssocID="{5E8A627A-68BF-4780-B638-ADF37C3E9EFC}" presName="parentText" presStyleLbl="node1" presStyleIdx="3" presStyleCnt="4">
        <dgm:presLayoutVars>
          <dgm:chMax val="0"/>
          <dgm:bulletEnabled val="1"/>
        </dgm:presLayoutVars>
      </dgm:prSet>
      <dgm:spPr/>
    </dgm:pt>
    <dgm:pt modelId="{57C3B32D-6CAE-D34F-9BB4-6C33A93805D1}" type="pres">
      <dgm:prSet presAssocID="{5E8A627A-68BF-4780-B638-ADF37C3E9EFC}" presName="negativeSpace" presStyleCnt="0"/>
      <dgm:spPr/>
    </dgm:pt>
    <dgm:pt modelId="{127633F0-9D8C-854A-AACB-04D62F8C2B93}" type="pres">
      <dgm:prSet presAssocID="{5E8A627A-68BF-4780-B638-ADF37C3E9EFC}" presName="childText" presStyleLbl="conFgAcc1" presStyleIdx="3" presStyleCnt="4">
        <dgm:presLayoutVars>
          <dgm:bulletEnabled val="1"/>
        </dgm:presLayoutVars>
      </dgm:prSet>
      <dgm:spPr/>
    </dgm:pt>
  </dgm:ptLst>
  <dgm:cxnLst>
    <dgm:cxn modelId="{D63B7011-1FFA-3F45-B5DA-0BF42863A27C}" type="presOf" srcId="{DDAC8C12-D2BB-4D27-BFD1-59D70C3CE5B8}" destId="{76EC366A-6A6D-C745-B9B5-52DF03708D6A}" srcOrd="1" destOrd="0" presId="urn:microsoft.com/office/officeart/2005/8/layout/list1"/>
    <dgm:cxn modelId="{B5946A69-CFE4-1949-B8C4-5FDBE5B50522}" type="presOf" srcId="{E1CF0D05-0A85-4512-B9FC-8DF41265AC8D}" destId="{005E90BB-9500-C24C-9F95-97F1C2633BDA}" srcOrd="1" destOrd="0" presId="urn:microsoft.com/office/officeart/2005/8/layout/list1"/>
    <dgm:cxn modelId="{E314AF7D-E79F-4EF1-B808-06CE83CA21B2}" srcId="{B9A28B27-07DB-47CF-B493-884BC420A31F}" destId="{5E8A627A-68BF-4780-B638-ADF37C3E9EFC}" srcOrd="3" destOrd="0" parTransId="{4E0BEA45-3382-4EDF-A2FE-CD333B2E392D}" sibTransId="{375BC96B-816F-4260-A64D-B84D507D10EE}"/>
    <dgm:cxn modelId="{414BAC98-C4C3-4B1F-AC58-CBCB646E42AC}" srcId="{B9A28B27-07DB-47CF-B493-884BC420A31F}" destId="{DDAC8C12-D2BB-4D27-BFD1-59D70C3CE5B8}" srcOrd="1" destOrd="0" parTransId="{AE3053FF-123B-49F9-A9E7-05F3D0986BC0}" sibTransId="{F61FF151-CCA2-4876-B554-353885DE7DE9}"/>
    <dgm:cxn modelId="{E113639F-EE99-A143-840D-28680F81DBED}" type="presOf" srcId="{B9A28B27-07DB-47CF-B493-884BC420A31F}" destId="{A2A2D964-5110-1E41-9839-29312F90850A}" srcOrd="0" destOrd="0" presId="urn:microsoft.com/office/officeart/2005/8/layout/list1"/>
    <dgm:cxn modelId="{FFC270A3-4542-E546-8A41-F1DBEF6F2F65}" type="presOf" srcId="{5E8A627A-68BF-4780-B638-ADF37C3E9EFC}" destId="{45A51D99-DF81-2B40-838F-58608E1486FE}" srcOrd="0" destOrd="0" presId="urn:microsoft.com/office/officeart/2005/8/layout/list1"/>
    <dgm:cxn modelId="{367294B8-1773-FD47-AA8E-842B2BB77EFE}" type="presOf" srcId="{3A131BBC-63B8-4CC2-8F40-B639441037DB}" destId="{C3EDEDB5-91E9-6E4C-8D59-94DB955FFEF8}" srcOrd="1" destOrd="0" presId="urn:microsoft.com/office/officeart/2005/8/layout/list1"/>
    <dgm:cxn modelId="{AD8764C2-5997-DE40-BB7F-E580435AA5D9}" type="presOf" srcId="{E1CF0D05-0A85-4512-B9FC-8DF41265AC8D}" destId="{070D79B3-280C-D046-BD5E-CFF3568BEC70}" srcOrd="0" destOrd="0" presId="urn:microsoft.com/office/officeart/2005/8/layout/list1"/>
    <dgm:cxn modelId="{B53906C5-E494-42FD-BCF9-41805377CA28}" srcId="{B9A28B27-07DB-47CF-B493-884BC420A31F}" destId="{E1CF0D05-0A85-4512-B9FC-8DF41265AC8D}" srcOrd="0" destOrd="0" parTransId="{09AE1197-D3E2-43ED-AE0D-C7B26E884422}" sibTransId="{CC243C02-2962-44E9-BED3-CB33CBB608E3}"/>
    <dgm:cxn modelId="{247E4DCF-686D-A74F-94D5-6CB6FB0499CA}" type="presOf" srcId="{5E8A627A-68BF-4780-B638-ADF37C3E9EFC}" destId="{E497C6CA-AA18-FD45-8D57-400DD889CAF4}" srcOrd="1" destOrd="0" presId="urn:microsoft.com/office/officeart/2005/8/layout/list1"/>
    <dgm:cxn modelId="{9758B3D8-BF3F-4922-92F3-7E3575778690}" srcId="{B9A28B27-07DB-47CF-B493-884BC420A31F}" destId="{3A131BBC-63B8-4CC2-8F40-B639441037DB}" srcOrd="2" destOrd="0" parTransId="{C1FC03A1-D290-4982-B659-C22FE72EB97A}" sibTransId="{21251B5E-F5A6-4281-9738-09CDBE3F1C4B}"/>
    <dgm:cxn modelId="{22A587E9-3877-E445-B3CB-6445D665BC8D}" type="presOf" srcId="{DDAC8C12-D2BB-4D27-BFD1-59D70C3CE5B8}" destId="{E26A4747-1982-0E4E-BA29-35E7C734A7E0}" srcOrd="0" destOrd="0" presId="urn:microsoft.com/office/officeart/2005/8/layout/list1"/>
    <dgm:cxn modelId="{137771F9-4C4E-5C46-A2F0-420AC20A22A9}" type="presOf" srcId="{3A131BBC-63B8-4CC2-8F40-B639441037DB}" destId="{97DE4A54-4CE1-9C41-AEEF-3CF613AD8A26}" srcOrd="0" destOrd="0" presId="urn:microsoft.com/office/officeart/2005/8/layout/list1"/>
    <dgm:cxn modelId="{453A50D6-AF09-2A4E-BB29-63C4994F5DDC}" type="presParOf" srcId="{A2A2D964-5110-1E41-9839-29312F90850A}" destId="{D77E1E6D-4737-574B-BE52-C5C3B0F39A33}" srcOrd="0" destOrd="0" presId="urn:microsoft.com/office/officeart/2005/8/layout/list1"/>
    <dgm:cxn modelId="{C591AA78-AA55-DC49-9D08-B3356932BFB7}" type="presParOf" srcId="{D77E1E6D-4737-574B-BE52-C5C3B0F39A33}" destId="{070D79B3-280C-D046-BD5E-CFF3568BEC70}" srcOrd="0" destOrd="0" presId="urn:microsoft.com/office/officeart/2005/8/layout/list1"/>
    <dgm:cxn modelId="{DCBAD67F-23D9-4D40-9592-62C5EA0059E3}" type="presParOf" srcId="{D77E1E6D-4737-574B-BE52-C5C3B0F39A33}" destId="{005E90BB-9500-C24C-9F95-97F1C2633BDA}" srcOrd="1" destOrd="0" presId="urn:microsoft.com/office/officeart/2005/8/layout/list1"/>
    <dgm:cxn modelId="{48F3A99C-1E5A-FC4D-8C9F-2054D7888C3C}" type="presParOf" srcId="{A2A2D964-5110-1E41-9839-29312F90850A}" destId="{10CDCE05-E1FE-BC4F-82DA-36415A35345C}" srcOrd="1" destOrd="0" presId="urn:microsoft.com/office/officeart/2005/8/layout/list1"/>
    <dgm:cxn modelId="{10696273-6731-3840-8301-F9191C7E6CBD}" type="presParOf" srcId="{A2A2D964-5110-1E41-9839-29312F90850A}" destId="{181D8DFE-5F36-FB43-B97F-812B02A44868}" srcOrd="2" destOrd="0" presId="urn:microsoft.com/office/officeart/2005/8/layout/list1"/>
    <dgm:cxn modelId="{00A06842-E4A7-B341-9B33-0560E8BD4559}" type="presParOf" srcId="{A2A2D964-5110-1E41-9839-29312F90850A}" destId="{68ECA3C4-7774-9E45-92CF-158C01D967F9}" srcOrd="3" destOrd="0" presId="urn:microsoft.com/office/officeart/2005/8/layout/list1"/>
    <dgm:cxn modelId="{323F29C8-D621-4E4E-B66C-4AA6CEBE14D5}" type="presParOf" srcId="{A2A2D964-5110-1E41-9839-29312F90850A}" destId="{6B2B35C4-9FB4-5341-B0EA-DDEB034FB84C}" srcOrd="4" destOrd="0" presId="urn:microsoft.com/office/officeart/2005/8/layout/list1"/>
    <dgm:cxn modelId="{3C46C2AB-F913-FD4E-9839-492E4F8F3CD5}" type="presParOf" srcId="{6B2B35C4-9FB4-5341-B0EA-DDEB034FB84C}" destId="{E26A4747-1982-0E4E-BA29-35E7C734A7E0}" srcOrd="0" destOrd="0" presId="urn:microsoft.com/office/officeart/2005/8/layout/list1"/>
    <dgm:cxn modelId="{A5F41BD3-81CB-424E-9592-7BCEBA3901F2}" type="presParOf" srcId="{6B2B35C4-9FB4-5341-B0EA-DDEB034FB84C}" destId="{76EC366A-6A6D-C745-B9B5-52DF03708D6A}" srcOrd="1" destOrd="0" presId="urn:microsoft.com/office/officeart/2005/8/layout/list1"/>
    <dgm:cxn modelId="{A43290C2-2699-2B4D-9523-ADD1CEC57570}" type="presParOf" srcId="{A2A2D964-5110-1E41-9839-29312F90850A}" destId="{D6FC21DF-AE6E-2940-A095-1D30135797A2}" srcOrd="5" destOrd="0" presId="urn:microsoft.com/office/officeart/2005/8/layout/list1"/>
    <dgm:cxn modelId="{E26FB708-EBAD-CA4C-B6A7-912E7F5B363C}" type="presParOf" srcId="{A2A2D964-5110-1E41-9839-29312F90850A}" destId="{D2C8482D-335F-8344-899D-60B69F2FBAD9}" srcOrd="6" destOrd="0" presId="urn:microsoft.com/office/officeart/2005/8/layout/list1"/>
    <dgm:cxn modelId="{EC11408D-2988-2A46-B620-FCCE0DB36BC2}" type="presParOf" srcId="{A2A2D964-5110-1E41-9839-29312F90850A}" destId="{487F337B-468C-7A49-B5CB-24AFDB742599}" srcOrd="7" destOrd="0" presId="urn:microsoft.com/office/officeart/2005/8/layout/list1"/>
    <dgm:cxn modelId="{C4B0DE91-9615-C341-894A-B5979DFF96C6}" type="presParOf" srcId="{A2A2D964-5110-1E41-9839-29312F90850A}" destId="{080689C1-8992-2045-B464-FBFDF621D15C}" srcOrd="8" destOrd="0" presId="urn:microsoft.com/office/officeart/2005/8/layout/list1"/>
    <dgm:cxn modelId="{DC505A4D-7622-484D-8075-0C759AD66D69}" type="presParOf" srcId="{080689C1-8992-2045-B464-FBFDF621D15C}" destId="{97DE4A54-4CE1-9C41-AEEF-3CF613AD8A26}" srcOrd="0" destOrd="0" presId="urn:microsoft.com/office/officeart/2005/8/layout/list1"/>
    <dgm:cxn modelId="{76B77660-690D-224C-895D-33BC71F32473}" type="presParOf" srcId="{080689C1-8992-2045-B464-FBFDF621D15C}" destId="{C3EDEDB5-91E9-6E4C-8D59-94DB955FFEF8}" srcOrd="1" destOrd="0" presId="urn:microsoft.com/office/officeart/2005/8/layout/list1"/>
    <dgm:cxn modelId="{908ED017-2D12-DD43-8F75-F9EA0BD782C7}" type="presParOf" srcId="{A2A2D964-5110-1E41-9839-29312F90850A}" destId="{6BB797AC-F646-994C-90B9-AF2FBEE3BF3A}" srcOrd="9" destOrd="0" presId="urn:microsoft.com/office/officeart/2005/8/layout/list1"/>
    <dgm:cxn modelId="{9D4DC35F-2415-A940-AFEB-9FF60F8D4429}" type="presParOf" srcId="{A2A2D964-5110-1E41-9839-29312F90850A}" destId="{C45120F3-BF95-7B47-BAAC-2857318ED0DD}" srcOrd="10" destOrd="0" presId="urn:microsoft.com/office/officeart/2005/8/layout/list1"/>
    <dgm:cxn modelId="{D7EFE0BB-4497-9D42-A026-84E6F5CF2589}" type="presParOf" srcId="{A2A2D964-5110-1E41-9839-29312F90850A}" destId="{A608E6FC-37D6-2C40-995C-7C8644CE7617}" srcOrd="11" destOrd="0" presId="urn:microsoft.com/office/officeart/2005/8/layout/list1"/>
    <dgm:cxn modelId="{1E194307-C5F0-A94E-BC15-B8ECC0127165}" type="presParOf" srcId="{A2A2D964-5110-1E41-9839-29312F90850A}" destId="{1402CC56-387C-5E46-AF51-0117584C9AB1}" srcOrd="12" destOrd="0" presId="urn:microsoft.com/office/officeart/2005/8/layout/list1"/>
    <dgm:cxn modelId="{B8D74748-E9FB-934E-93F3-EBB24EAC4CCE}" type="presParOf" srcId="{1402CC56-387C-5E46-AF51-0117584C9AB1}" destId="{45A51D99-DF81-2B40-838F-58608E1486FE}" srcOrd="0" destOrd="0" presId="urn:microsoft.com/office/officeart/2005/8/layout/list1"/>
    <dgm:cxn modelId="{DFBC153B-B749-CD4D-8086-8851327BE008}" type="presParOf" srcId="{1402CC56-387C-5E46-AF51-0117584C9AB1}" destId="{E497C6CA-AA18-FD45-8D57-400DD889CAF4}" srcOrd="1" destOrd="0" presId="urn:microsoft.com/office/officeart/2005/8/layout/list1"/>
    <dgm:cxn modelId="{862A169F-79CC-8F43-9578-BBF258DDB23B}" type="presParOf" srcId="{A2A2D964-5110-1E41-9839-29312F90850A}" destId="{57C3B32D-6CAE-D34F-9BB4-6C33A93805D1}" srcOrd="13" destOrd="0" presId="urn:microsoft.com/office/officeart/2005/8/layout/list1"/>
    <dgm:cxn modelId="{30F1FE33-6E70-A14C-8A17-FF31E3B3E0E6}" type="presParOf" srcId="{A2A2D964-5110-1E41-9839-29312F90850A}" destId="{127633F0-9D8C-854A-AACB-04D62F8C2B93}"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1D8DFE-5F36-FB43-B97F-812B02A44868}">
      <dsp:nvSpPr>
        <dsp:cNvPr id="0" name=""/>
        <dsp:cNvSpPr/>
      </dsp:nvSpPr>
      <dsp:spPr>
        <a:xfrm>
          <a:off x="0" y="343722"/>
          <a:ext cx="10058399"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5E90BB-9500-C24C-9F95-97F1C2633BDA}">
      <dsp:nvSpPr>
        <dsp:cNvPr id="0" name=""/>
        <dsp:cNvSpPr/>
      </dsp:nvSpPr>
      <dsp:spPr>
        <a:xfrm>
          <a:off x="502920" y="48522"/>
          <a:ext cx="7040880" cy="590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889000">
            <a:lnSpc>
              <a:spcPct val="90000"/>
            </a:lnSpc>
            <a:spcBef>
              <a:spcPct val="0"/>
            </a:spcBef>
            <a:spcAft>
              <a:spcPct val="35000"/>
            </a:spcAft>
            <a:buNone/>
          </a:pPr>
          <a:r>
            <a:rPr lang="en-GB" sz="2000" kern="1200"/>
            <a:t>[Knowing what the fuzz is about]</a:t>
          </a:r>
          <a:endParaRPr lang="en-US" sz="2000" kern="1200"/>
        </a:p>
      </dsp:txBody>
      <dsp:txXfrm>
        <a:off x="531741" y="77343"/>
        <a:ext cx="6983238" cy="532757"/>
      </dsp:txXfrm>
    </dsp:sp>
    <dsp:sp modelId="{D2C8482D-335F-8344-899D-60B69F2FBAD9}">
      <dsp:nvSpPr>
        <dsp:cNvPr id="0" name=""/>
        <dsp:cNvSpPr/>
      </dsp:nvSpPr>
      <dsp:spPr>
        <a:xfrm>
          <a:off x="0" y="1250922"/>
          <a:ext cx="10058399"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6EC366A-6A6D-C745-B9B5-52DF03708D6A}">
      <dsp:nvSpPr>
        <dsp:cNvPr id="0" name=""/>
        <dsp:cNvSpPr/>
      </dsp:nvSpPr>
      <dsp:spPr>
        <a:xfrm>
          <a:off x="502920" y="955722"/>
          <a:ext cx="7040880" cy="590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889000">
            <a:lnSpc>
              <a:spcPct val="90000"/>
            </a:lnSpc>
            <a:spcBef>
              <a:spcPct val="0"/>
            </a:spcBef>
            <a:spcAft>
              <a:spcPct val="35000"/>
            </a:spcAft>
            <a:buNone/>
          </a:pPr>
          <a:r>
            <a:rPr lang="en-GB" sz="2000" kern="1200"/>
            <a:t>Avoiding convergence issues in complex models</a:t>
          </a:r>
          <a:endParaRPr lang="en-US" sz="2000" kern="1200"/>
        </a:p>
      </dsp:txBody>
      <dsp:txXfrm>
        <a:off x="531741" y="984543"/>
        <a:ext cx="6983238" cy="532757"/>
      </dsp:txXfrm>
    </dsp:sp>
    <dsp:sp modelId="{C45120F3-BF95-7B47-BAAC-2857318ED0DD}">
      <dsp:nvSpPr>
        <dsp:cNvPr id="0" name=""/>
        <dsp:cNvSpPr/>
      </dsp:nvSpPr>
      <dsp:spPr>
        <a:xfrm>
          <a:off x="0" y="2158122"/>
          <a:ext cx="10058399"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C3EDEDB5-91E9-6E4C-8D59-94DB955FFEF8}">
      <dsp:nvSpPr>
        <dsp:cNvPr id="0" name=""/>
        <dsp:cNvSpPr/>
      </dsp:nvSpPr>
      <dsp:spPr>
        <a:xfrm>
          <a:off x="502920" y="1862922"/>
          <a:ext cx="7040880" cy="590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889000">
            <a:lnSpc>
              <a:spcPct val="90000"/>
            </a:lnSpc>
            <a:spcBef>
              <a:spcPct val="0"/>
            </a:spcBef>
            <a:spcAft>
              <a:spcPct val="35000"/>
            </a:spcAft>
            <a:buNone/>
          </a:pPr>
          <a:r>
            <a:rPr lang="en-GB" sz="2000" kern="1200"/>
            <a:t>More flexibility in building models</a:t>
          </a:r>
          <a:endParaRPr lang="en-US" sz="2000" kern="1200"/>
        </a:p>
      </dsp:txBody>
      <dsp:txXfrm>
        <a:off x="531741" y="1891743"/>
        <a:ext cx="6983238" cy="532757"/>
      </dsp:txXfrm>
    </dsp:sp>
    <dsp:sp modelId="{127633F0-9D8C-854A-AACB-04D62F8C2B93}">
      <dsp:nvSpPr>
        <dsp:cNvPr id="0" name=""/>
        <dsp:cNvSpPr/>
      </dsp:nvSpPr>
      <dsp:spPr>
        <a:xfrm>
          <a:off x="0" y="3065322"/>
          <a:ext cx="10058399" cy="5040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497C6CA-AA18-FD45-8D57-400DD889CAF4}">
      <dsp:nvSpPr>
        <dsp:cNvPr id="0" name=""/>
        <dsp:cNvSpPr/>
      </dsp:nvSpPr>
      <dsp:spPr>
        <a:xfrm>
          <a:off x="502920" y="2770122"/>
          <a:ext cx="7040880" cy="59039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129" tIns="0" rIns="266129" bIns="0" numCol="1" spcCol="1270" anchor="ctr" anchorCtr="0">
          <a:noAutofit/>
        </a:bodyPr>
        <a:lstStyle/>
        <a:p>
          <a:pPr marL="0" lvl="0" indent="0" algn="l" defTabSz="889000">
            <a:lnSpc>
              <a:spcPct val="90000"/>
            </a:lnSpc>
            <a:spcBef>
              <a:spcPct val="0"/>
            </a:spcBef>
            <a:spcAft>
              <a:spcPct val="35000"/>
            </a:spcAft>
            <a:buNone/>
          </a:pPr>
          <a:r>
            <a:rPr lang="en-GB" sz="2000" kern="1200"/>
            <a:t>Testing any hypothesis (not just the null)</a:t>
          </a:r>
          <a:endParaRPr lang="en-US" sz="2000" kern="1200"/>
        </a:p>
      </dsp:txBody>
      <dsp:txXfrm>
        <a:off x="531741" y="2798943"/>
        <a:ext cx="6983238" cy="532757"/>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3:19:49.581"/>
    </inkml:context>
    <inkml:brush xml:id="br0">
      <inkml:brushProperty name="width" value="0.05" units="cm"/>
      <inkml:brushProperty name="height" value="0.05" units="cm"/>
      <inkml:brushProperty name="color" value="#FF0003"/>
    </inkml:brush>
  </inkml:definitions>
  <inkml:trace contextRef="#ctx0" brushRef="#br0">0 1 24575,'0'72'0,"5"-10"0,0 30 0,1-24 0,1 11 0,0 9 0,-1-6 0,0 10 0,-1 3 0,1-1 0,-1-7-1213,0-6 0,0-6 0,0 0 1,0 4 1212,-1 6 0,2 9 0,-1-1 0,0-13 0,-1-24 0,2-11 1092,3-11-1092,-4-5 0,-1-3 0,-4-7 0,0 7 0,0-4 3759,0 10-3759,0-4 0,0 10 0,0 1 0,0 8 0,0 20 0,0-23 0,0 43 0,0-46 0,0 39 0,0-25 0,5 13 0,3 24 0,3-18 0,-5-24 0,1 1 0,10 26 0,-4-7 0,9 4 0,-10-5 0,9-6 0,-8 3 0,1-19 0,-3-2 0,7-10 0,-10-6 0,5-2 0,-13-3 0,0 3 0,0 0 0,0-5 0,0 3 0,0-2 0,0 3 0,0 1 0,0 0 0,0 0 0,0 5 0,0 2 0,0 4 0,0-5 0,0 4 0,0-9 0,0 9 0,4-9 0,0 4 0,1-5 0,-1 0 0,0 12 0,-3-14 0,3 8 0,0 11 0,-3-17 0,2 14 0,-3-27 0,4 3 0,-3-7 0,2 11 0,-3-13 0,0 6 0,0-6 0,0 2 0,0-3 0,0 0 0,0 0 0,0 0 0,0 1 0,0-1 0,0 1 0,0 3 0,0-3 0,0 8 0,0-8 0,0 7 0,0-6 0,0 6 0,0-3 0,0 5 0,0 24 0,0-23 0,0 26 0,0-35 0,0 10 0,0-11 0,0 8 0,3-8 0,-2 7 0,2-6 0,0 2 0,-2-4 0,3 1 0,-4-1 0,0 0 0,3-3 0,-2 3 0,-1-6 0,-4-1 0,-3-1 0,1-2 0,-1 3 0,0 0 0,-4-7 0,-1 2 0,-5-11 0,1 7 0,-5-7 0,4 3 0,-12-16 0,10 14 0,-5-13 0,11 16 0,2-1 0,3 2 0,4 3 0,-2 4 0,5-2 0,1 5 0,4-2 0,2 3 0,1 0 0,4 0 0,2 0 0,3 3 0,0-2 0,5 7 0,-4-7 0,4 6 0,-5-2 0,0-1 0,1 0 0,-1-1 0,-4-2 0,4 7 0,-8-7 0,7 2 0,-7-3 0,2 0 0,-2 3 0,-1-2 0,0 2 0,-4-5 0,0-2 0,-3-3 0,0 0 0,4-1 0,-4-3 0,7-1 0,-2-5 0,3 1 0,0 0 0,0-1 0,-3 5 0,2-3 0,-6 6 0,6-2 0,-6 4 0,2 0 0,0-1 0,-2 2 0,2-2 0,-3 1 0,4-4 0,0 3 0,4-8 0,0 4 0,-1 0 0,2-4 0,-2 8 0,1-3 0,-1 3 0,0 1 0,1 3 0,-1-3 0,-3 10 0,-1-2 0,-6 6 0,2 0 0,-5 0 0,5 1 0,-6-1 0,6 4 0,-5-2 0,1 6 0,1-3 0,-3 5 0,2-1 0,-3 5 0,0-4 0,-1 4 0,5-4 0,-3-5 0,2 3 0,1-2 0,-3-1 0,6 3 0,-2-7 0,0 4 0,2-5 0,-2 1 0,3-1 0,0 0 0,-3-3 0,2 2 0,-3-3 0,1 4 0,2 0 0,-2 1 0,0-1 0,2 1 0,-5-1 0,5 0 0,-6-3 0,4-1 0,-1 0 0,-2 1 0,5 3 0,-2 0 0,-1-2 0,4 1 0,-4-2 0,1 0 0,2 2 0,-2-5 0,3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3:20:03.437"/>
    </inkml:context>
    <inkml:brush xml:id="br0">
      <inkml:brushProperty name="width" value="0.05" units="cm"/>
      <inkml:brushProperty name="height" value="0.05" units="cm"/>
      <inkml:brushProperty name="color" value="#008C3A"/>
    </inkml:brush>
  </inkml:definitions>
  <inkml:trace contextRef="#ctx0" brushRef="#br0">0 1 24575,'52'52'0,"-20"-22"0,24 26 0,-32-29 0,11 14 0,-6 19 0,0 9 0,-4-9 0,0 1 0,4 15 0,-5-3 0,0 15 0,-13-37 0,3-11 0,-3 11 0,4-4 0,-5 5 0,7 15 0,-5-16 0,5 21 0,-7-24 0,6 18 0,-4-5 0,4 1 0,-1-9 0,-3-2 0,6-10 0,10 11 0,-2-24 0,28 3 0,-34-17 0,10 10 0,-26 13 0,2 4 0,4 4 0,0-7 0,0 7 0,4-4 0,-3 4 0,8-6 0,-4 0 0,5 6 0,0-5 0,0 5 0,0 1 0,5 0 0,-3 7 0,5 6 0,-6-4 0,1 4 0,-1-6 0,0 0 0,0-1 0,0 1 0,0-1 0,0 1 0,0 0 0,5-1 0,-3 8 0,7-6 0,7 22 0,-9-25 0,12 12 0,-14-17 0,4-9 0,-12-4 0,-5-1 0,-13 1 0,9 14 0,-2 5 0,13 1 0,-4 0 0,11 6 0,-9-10 0,7 9 0,-4-12 0,2 14 0,2-12 0,1 10 0,-5-18 0,0 5 0,-4-11 0,-6-2 0,1-10 0,-4-5 0,0-5 0,-4-5 0,3 0 0,-6 1 0,2-1 0,-3 9 0,0-3 0,0 13 0,0 1 0,4 7 0,2 5 0,3-6 0,-4 5 0,8 12 0,-7-7 0,12 49 0,-7-49 0,6 37 0,-3-39 0,3 15 0,-7-18 0,0-7 0,-9-19 0,2-5 0,-3 0 0,0 1 0,0-1 0,-3-1 0,3 1 0,-3 0 0,3 5 0,-4-4 0,4 7 0,-7-6 0,3 2 0,0 0 0,1-2 0,-1 2 0,4-4 0,-4 1 0,4-1 0,0 1 0,0-1 0,0 0 0,0 0 0,-3-3 0,0 0 0,-5-12 0,1-1 0,-5-7 0,3 0 0,-7-1 0,7-4 0,-6 4 0,5-4 0,-2 5 0,4-1 0,4 5 0,-3 1 0,6 3 0,-2 1 0,3 6 0,0 6 0,7 7 0,2 4 0,7 1 0,1-1 0,0 5 0,-1-7 0,1 6 0,-1-7 0,-3-1 0,-2-1 0,-4-3 0,1-4 0,-1 2 0,0-5 0,5 2 0,0-3 0,9 0 0,1 0 0,10 0 0,-4 0 0,10-4 0,-5-1 0,1-5 0,4 1 0,-10 0 0,-1 0 0,-6 0 0,-4 1 0,-5 3 0,-1-1 0,-3 5 0,-1-6 0,-3 3 0,2-3 0,-2 4 0,0-4 0,2 7 0,-2-4 0,0 1 0,2-1 0,-2 0 0,3-2 0,0 5 0,-3-6 0,3 6 0,-6-5 0,5 5 0,-2-5 0,0 5 0,-1-2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3:19:49.581"/>
    </inkml:context>
    <inkml:brush xml:id="br0">
      <inkml:brushProperty name="width" value="0.05" units="cm"/>
      <inkml:brushProperty name="height" value="0.05" units="cm"/>
      <inkml:brushProperty name="color" value="#FF0003"/>
    </inkml:brush>
  </inkml:definitions>
  <inkml:trace contextRef="#ctx0" brushRef="#br0">0 1 24575,'0'72'0,"5"-10"0,0 30 0,1-24 0,1 11 0,0 9 0,-1-6 0,0 10 0,-1 3 0,1-1 0,-1-7-1213,0-6 0,0-6 0,0 0 1,0 4 1212,-1 6 0,2 9 0,-1-1 0,0-13 0,-1-24 0,2-11 1092,3-11-1092,-4-5 0,-1-3 0,-4-7 0,0 7 0,0-4 3759,0 10-3759,0-4 0,0 10 0,0 1 0,0 8 0,0 20 0,0-23 0,0 43 0,0-46 0,0 39 0,0-25 0,5 13 0,3 24 0,3-18 0,-5-24 0,1 1 0,10 26 0,-4-7 0,9 4 0,-10-5 0,9-6 0,-8 3 0,1-19 0,-3-2 0,7-10 0,-10-6 0,5-2 0,-13-3 0,0 3 0,0 0 0,0-5 0,0 3 0,0-2 0,0 3 0,0 1 0,0 0 0,0 0 0,0 5 0,0 2 0,0 4 0,0-5 0,0 4 0,0-9 0,0 9 0,4-9 0,0 4 0,1-5 0,-1 0 0,0 12 0,-3-14 0,3 8 0,0 11 0,-3-17 0,2 14 0,-3-27 0,4 3 0,-3-7 0,2 11 0,-3-13 0,0 6 0,0-6 0,0 2 0,0-3 0,0 0 0,0 0 0,0 0 0,0 1 0,0-1 0,0 1 0,0 3 0,0-3 0,0 8 0,0-8 0,0 7 0,0-6 0,0 6 0,0-3 0,0 5 0,0 24 0,0-23 0,0 26 0,0-35 0,0 10 0,0-11 0,0 8 0,3-8 0,-2 7 0,2-6 0,0 2 0,-2-4 0,3 1 0,-4-1 0,0 0 0,3-3 0,-2 3 0,-1-6 0,-4-1 0,-3-1 0,1-2 0,-1 3 0,0 0 0,-4-7 0,-1 2 0,-5-11 0,1 7 0,-5-7 0,4 3 0,-12-16 0,10 14 0,-5-13 0,11 16 0,2-1 0,3 2 0,4 3 0,-2 4 0,5-2 0,1 5 0,4-2 0,2 3 0,1 0 0,4 0 0,2 0 0,3 3 0,0-2 0,5 7 0,-4-7 0,4 6 0,-5-2 0,0-1 0,1 0 0,-1-1 0,-4-2 0,4 7 0,-8-7 0,7 2 0,-7-3 0,2 0 0,-2 3 0,-1-2 0,0 2 0,-4-5 0,0-2 0,-3-3 0,0 0 0,4-1 0,-4-3 0,7-1 0,-2-5 0,3 1 0,0 0 0,0-1 0,-3 5 0,2-3 0,-6 6 0,6-2 0,-6 4 0,2 0 0,0-1 0,-2 2 0,2-2 0,-3 1 0,4-4 0,0 3 0,4-8 0,0 4 0,-1 0 0,2-4 0,-2 8 0,1-3 0,-1 3 0,0 1 0,1 3 0,-1-3 0,-3 10 0,-1-2 0,-6 6 0,2 0 0,-5 0 0,5 1 0,-6-1 0,6 4 0,-5-2 0,1 6 0,1-3 0,-3 5 0,2-1 0,-3 5 0,0-4 0,-1 4 0,5-4 0,-3-5 0,2 3 0,1-2 0,-3-1 0,6 3 0,-2-7 0,0 4 0,2-5 0,-2 1 0,3-1 0,0 0 0,-3-3 0,2 2 0,-3-3 0,1 4 0,2 0 0,-2 1 0,0-1 0,2 1 0,-5-1 0,5 0 0,-6-3 0,4-1 0,-1 0 0,-2 1 0,5 3 0,-2 0 0,-1-2 0,4 1 0,-4-2 0,1 0 0,2 2 0,-2-5 0,3 3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3:20:03.437"/>
    </inkml:context>
    <inkml:brush xml:id="br0">
      <inkml:brushProperty name="width" value="0.05" units="cm"/>
      <inkml:brushProperty name="height" value="0.05" units="cm"/>
      <inkml:brushProperty name="color" value="#008C3A"/>
    </inkml:brush>
  </inkml:definitions>
  <inkml:trace contextRef="#ctx0" brushRef="#br0">0 1 24575,'52'52'0,"-20"-22"0,24 26 0,-32-29 0,11 14 0,-6 19 0,0 9 0,-4-9 0,0 1 0,4 15 0,-5-3 0,0 15 0,-13-37 0,3-11 0,-3 11 0,4-4 0,-5 5 0,7 15 0,-5-16 0,5 21 0,-7-24 0,6 18 0,-4-5 0,4 1 0,-1-9 0,-3-2 0,6-10 0,10 11 0,-2-24 0,28 3 0,-34-17 0,10 10 0,-26 13 0,2 4 0,4 4 0,0-7 0,0 7 0,4-4 0,-3 4 0,8-6 0,-4 0 0,5 6 0,0-5 0,0 5 0,0 1 0,5 0 0,-3 7 0,5 6 0,-6-4 0,1 4 0,-1-6 0,0 0 0,0-1 0,0 1 0,0-1 0,0 1 0,0 0 0,5-1 0,-3 8 0,7-6 0,7 22 0,-9-25 0,12 12 0,-14-17 0,4-9 0,-12-4 0,-5-1 0,-13 1 0,9 14 0,-2 5 0,13 1 0,-4 0 0,11 6 0,-9-10 0,7 9 0,-4-12 0,2 14 0,2-12 0,1 10 0,-5-18 0,0 5 0,-4-11 0,-6-2 0,1-10 0,-4-5 0,0-5 0,-4-5 0,3 0 0,-6 1 0,2-1 0,-3 9 0,0-3 0,0 13 0,0 1 0,4 7 0,2 5 0,3-6 0,-4 5 0,8 12 0,-7-7 0,12 49 0,-7-49 0,6 37 0,-3-39 0,3 15 0,-7-18 0,0-7 0,-9-19 0,2-5 0,-3 0 0,0 1 0,0-1 0,-3-1 0,3 1 0,-3 0 0,3 5 0,-4-4 0,4 7 0,-7-6 0,3 2 0,0 0 0,1-2 0,-1 2 0,4-4 0,-4 1 0,4-1 0,0 1 0,0-1 0,0 0 0,0 0 0,-3-3 0,0 0 0,-5-12 0,1-1 0,-5-7 0,3 0 0,-7-1 0,7-4 0,-6 4 0,5-4 0,-2 5 0,4-1 0,4 5 0,-3 1 0,6 3 0,-2 1 0,3 6 0,0 6 0,7 7 0,2 4 0,7 1 0,1-1 0,0 5 0,-1-7 0,1 6 0,-1-7 0,-3-1 0,-2-1 0,-4-3 0,1-4 0,-1 2 0,0-5 0,5 2 0,0-3 0,9 0 0,1 0 0,10 0 0,-4 0 0,10-4 0,-5-1 0,1-5 0,4 1 0,-10 0 0,-1 0 0,-6 0 0,-4 1 0,-5 3 0,-1-1 0,-3 5 0,-1-6 0,-3 3 0,2-3 0,-2 4 0,0-4 0,2 7 0,-2-4 0,0 1 0,2-1 0,-2 0 0,3-2 0,0 5 0,-3-6 0,3 6 0,-6-5 0,5 5 0,-2-5 0,0 5 0,-1-2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3:23:39.515"/>
    </inkml:context>
    <inkml:brush xml:id="br0">
      <inkml:brushProperty name="width" value="0.05" units="cm"/>
      <inkml:brushProperty name="height" value="0.05" units="cm"/>
      <inkml:brushProperty name="color" value="#008C3A"/>
    </inkml:brush>
  </inkml:definitions>
  <inkml:trace contextRef="#ctx0" brushRef="#br0">1 0 24575,'0'0'0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1-03T13:23:39.646"/>
    </inkml:context>
    <inkml:brush xml:id="br0">
      <inkml:brushProperty name="width" value="0.05" units="cm"/>
      <inkml:brushProperty name="height" value="0.05" units="cm"/>
      <inkml:brushProperty name="color" value="#008C3A"/>
    </inkml:brush>
  </inkml:definitions>
  <inkml:trace contextRef="#ctx0" brushRef="#br0">1 1 24575,'0'0'0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DK"/>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EE80A0-28F1-464A-B4F0-3E434C1078F0}" type="datetimeFigureOut">
              <a:rPr lang="en-DK" smtClean="0"/>
              <a:t>01/09/2022</a:t>
            </a:fld>
            <a:endParaRPr lang="en-DK"/>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DK"/>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DK"/>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DK"/>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35AE9A-452A-0A44-8C6F-A4E2E278FABE}" type="slidenum">
              <a:rPr lang="en-DK" smtClean="0"/>
              <a:t>‹#›</a:t>
            </a:fld>
            <a:endParaRPr lang="en-DK"/>
          </a:p>
        </p:txBody>
      </p:sp>
    </p:spTree>
    <p:extLst>
      <p:ext uri="{BB962C8B-B14F-4D97-AF65-F5344CB8AC3E}">
        <p14:creationId xmlns:p14="http://schemas.microsoft.com/office/powerpoint/2010/main" val="8180631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2" name="Title 1"/>
          <p:cNvSpPr>
            <a:spLocks noGrp="1"/>
          </p:cNvSpPr>
          <p:nvPr>
            <p:ph type="ctrTitle"/>
          </p:nvPr>
        </p:nvSpPr>
        <p:spPr>
          <a:xfrm>
            <a:off x="1051560" y="1432223"/>
            <a:ext cx="9966960" cy="3035808"/>
          </a:xfrm>
        </p:spPr>
        <p:txBody>
          <a:bodyPr anchor="ctr">
            <a:noAutofit/>
          </a:bodyPr>
          <a:lstStyle>
            <a:lvl1pPr algn="l">
              <a:lnSpc>
                <a:spcPct val="80000"/>
              </a:lnSpc>
              <a:defRPr sz="9600" cap="all" baseline="0">
                <a:blipFill dpi="0" rotWithShape="1">
                  <a:blip r:embed="rId4"/>
                  <a:srcRect/>
                  <a:tile tx="6350" ty="-127000" sx="65000" sy="64000" flip="none" algn="tl"/>
                </a:blipFill>
              </a:defRPr>
            </a:lvl1pPr>
          </a:lstStyle>
          <a:p>
            <a:r>
              <a:rPr lang="en-GB"/>
              <a:t>Click to edit Master title style</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8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CD8384DA-360C-2C4A-8CDF-882FCE6F1B22}" type="datetimeFigureOut">
              <a:rPr lang="en-DK" smtClean="0"/>
              <a:t>30/08/2022</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a:xfrm>
            <a:off x="9592733" y="4289334"/>
            <a:ext cx="1193868" cy="640080"/>
          </a:xfrm>
        </p:spPr>
        <p:txBody>
          <a:bodyPr/>
          <a:lstStyle>
            <a:lvl1pPr>
              <a:defRPr sz="2800"/>
            </a:lvl1pPr>
          </a:lstStyle>
          <a:p>
            <a:fld id="{FA76D543-DF4C-D34D-8C63-929676B92965}" type="slidenum">
              <a:rPr lang="en-DK" smtClean="0"/>
              <a:t>‹#›</a:t>
            </a:fld>
            <a:endParaRPr lang="en-DK"/>
          </a:p>
        </p:txBody>
      </p:sp>
    </p:spTree>
    <p:extLst>
      <p:ext uri="{BB962C8B-B14F-4D97-AF65-F5344CB8AC3E}">
        <p14:creationId xmlns:p14="http://schemas.microsoft.com/office/powerpoint/2010/main" val="8580401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p:cNvSpPr>
            <a:spLocks noGrp="1"/>
          </p:cNvSpPr>
          <p:nvPr>
            <p:ph type="dt" sz="half" idx="10"/>
          </p:nvPr>
        </p:nvSpPr>
        <p:spPr/>
        <p:txBody>
          <a:bodyPr/>
          <a:lstStyle/>
          <a:p>
            <a:fld id="{CD8384DA-360C-2C4A-8CDF-882FCE6F1B22}" type="datetimeFigureOut">
              <a:rPr lang="en-DK" smtClean="0"/>
              <a:t>30/08/2022</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FA76D543-DF4C-D34D-8C63-929676B92965}" type="slidenum">
              <a:rPr lang="en-DK" smtClean="0"/>
              <a:t>‹#›</a:t>
            </a:fld>
            <a:endParaRPr lang="en-DK"/>
          </a:p>
        </p:txBody>
      </p:sp>
    </p:spTree>
    <p:extLst>
      <p:ext uri="{BB962C8B-B14F-4D97-AF65-F5344CB8AC3E}">
        <p14:creationId xmlns:p14="http://schemas.microsoft.com/office/powerpoint/2010/main" val="1992796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D8384DA-360C-2C4A-8CDF-882FCE6F1B22}" type="datetimeFigureOut">
              <a:rPr lang="en-DK" smtClean="0"/>
              <a:t>30/08/2022</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FA76D543-DF4C-D34D-8C63-929676B92965}" type="slidenum">
              <a:rPr lang="en-DK" smtClean="0"/>
              <a:t>‹#›</a:t>
            </a:fld>
            <a:endParaRPr lang="en-DK"/>
          </a:p>
        </p:txBody>
      </p:sp>
    </p:spTree>
    <p:extLst>
      <p:ext uri="{BB962C8B-B14F-4D97-AF65-F5344CB8AC3E}">
        <p14:creationId xmlns:p14="http://schemas.microsoft.com/office/powerpoint/2010/main" val="3180036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D8384DA-360C-2C4A-8CDF-882FCE6F1B22}" type="datetimeFigureOut">
              <a:rPr lang="en-DK" smtClean="0"/>
              <a:t>30/08/2022</a:t>
            </a:fld>
            <a:endParaRPr lang="en-DK"/>
          </a:p>
        </p:txBody>
      </p:sp>
      <p:sp>
        <p:nvSpPr>
          <p:cNvPr id="5" name="Footer Placeholder 4"/>
          <p:cNvSpPr>
            <a:spLocks noGrp="1"/>
          </p:cNvSpPr>
          <p:nvPr>
            <p:ph type="ftr" sz="quarter" idx="11"/>
          </p:nvPr>
        </p:nvSpPr>
        <p:spPr/>
        <p:txBody>
          <a:bodyPr/>
          <a:lstStyle/>
          <a:p>
            <a:endParaRPr lang="en-DK"/>
          </a:p>
        </p:txBody>
      </p:sp>
      <p:sp>
        <p:nvSpPr>
          <p:cNvPr id="6" name="Slide Number Placeholder 5"/>
          <p:cNvSpPr>
            <a:spLocks noGrp="1"/>
          </p:cNvSpPr>
          <p:nvPr>
            <p:ph type="sldNum" sz="quarter" idx="12"/>
          </p:nvPr>
        </p:nvSpPr>
        <p:spPr/>
        <p:txBody>
          <a:bodyPr/>
          <a:lstStyle/>
          <a:p>
            <a:fld id="{FA76D543-DF4C-D34D-8C63-929676B92965}" type="slidenum">
              <a:rPr lang="en-DK" smtClean="0"/>
              <a:t>‹#›</a:t>
            </a:fld>
            <a:endParaRPr lang="en-DK"/>
          </a:p>
        </p:txBody>
      </p:sp>
    </p:spTree>
    <p:extLst>
      <p:ext uri="{BB962C8B-B14F-4D97-AF65-F5344CB8AC3E}">
        <p14:creationId xmlns:p14="http://schemas.microsoft.com/office/powerpoint/2010/main" val="21356444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167128" y="1225296"/>
            <a:ext cx="9281160" cy="3520440"/>
          </a:xfrm>
        </p:spPr>
        <p:txBody>
          <a:bodyPr anchor="ctr">
            <a:normAutofit/>
          </a:bodyPr>
          <a:lstStyle>
            <a:lvl1pPr>
              <a:lnSpc>
                <a:spcPct val="80000"/>
              </a:lnSpc>
              <a:defRPr sz="8000" b="0"/>
            </a:lvl1pPr>
          </a:lstStyle>
          <a:p>
            <a:r>
              <a:rPr lang="en-GB"/>
              <a:t>Click to edit Master title style</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8593667" y="6272784"/>
            <a:ext cx="2644309" cy="365125"/>
          </a:xfrm>
        </p:spPr>
        <p:txBody>
          <a:bodyPr/>
          <a:lstStyle/>
          <a:p>
            <a:fld id="{CD8384DA-360C-2C4A-8CDF-882FCE6F1B22}" type="datetimeFigureOut">
              <a:rPr lang="en-DK" smtClean="0"/>
              <a:t>30/08/2022</a:t>
            </a:fld>
            <a:endParaRPr lang="en-DK"/>
          </a:p>
        </p:txBody>
      </p:sp>
      <p:sp>
        <p:nvSpPr>
          <p:cNvPr id="5" name="Footer Placeholder 4"/>
          <p:cNvSpPr>
            <a:spLocks noGrp="1"/>
          </p:cNvSpPr>
          <p:nvPr>
            <p:ph type="ftr" sz="quarter" idx="11"/>
          </p:nvPr>
        </p:nvSpPr>
        <p:spPr>
          <a:xfrm>
            <a:off x="2182708" y="6272784"/>
            <a:ext cx="6327648" cy="365125"/>
          </a:xfrm>
        </p:spPr>
        <p:txBody>
          <a:bodyPr/>
          <a:lstStyle/>
          <a:p>
            <a:endParaRPr lang="en-DK"/>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FA76D543-DF4C-D34D-8C63-929676B92965}" type="slidenum">
              <a:rPr lang="en-DK" smtClean="0"/>
              <a:t>‹#›</a:t>
            </a:fld>
            <a:endParaRPr lang="en-DK"/>
          </a:p>
        </p:txBody>
      </p:sp>
    </p:spTree>
    <p:extLst>
      <p:ext uri="{BB962C8B-B14F-4D97-AF65-F5344CB8AC3E}">
        <p14:creationId xmlns:p14="http://schemas.microsoft.com/office/powerpoint/2010/main" val="7127732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800"/>
            </a:lvl6pPr>
            <a:lvl7pPr>
              <a:defRPr sz="1800"/>
            </a:lvl7pPr>
            <a:lvl8pPr>
              <a:defRPr sz="1800"/>
            </a:lvl8pPr>
            <a:lvl9pPr>
              <a:defRPr sz="18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CD8384DA-360C-2C4A-8CDF-882FCE6F1B22}" type="datetimeFigureOut">
              <a:rPr lang="en-DK" smtClean="0"/>
              <a:t>30/08/2022</a:t>
            </a:fld>
            <a:endParaRPr lang="en-DK"/>
          </a:p>
        </p:txBody>
      </p:sp>
      <p:sp>
        <p:nvSpPr>
          <p:cNvPr id="6" name="Footer Placeholder 5"/>
          <p:cNvSpPr>
            <a:spLocks noGrp="1"/>
          </p:cNvSpPr>
          <p:nvPr>
            <p:ph type="ftr" sz="quarter" idx="11"/>
          </p:nvPr>
        </p:nvSpPr>
        <p:spPr/>
        <p:txBody>
          <a:bodyPr/>
          <a:lstStyle/>
          <a:p>
            <a:endParaRPr lang="en-DK"/>
          </a:p>
        </p:txBody>
      </p:sp>
      <p:sp>
        <p:nvSpPr>
          <p:cNvPr id="7" name="Slide Number Placeholder 6"/>
          <p:cNvSpPr>
            <a:spLocks noGrp="1"/>
          </p:cNvSpPr>
          <p:nvPr>
            <p:ph type="sldNum" sz="quarter" idx="12"/>
          </p:nvPr>
        </p:nvSpPr>
        <p:spPr/>
        <p:txBody>
          <a:bodyPr/>
          <a:lstStyle/>
          <a:p>
            <a:fld id="{FA76D543-DF4C-D34D-8C63-929676B92965}" type="slidenum">
              <a:rPr lang="en-DK" smtClean="0"/>
              <a:t>‹#›</a:t>
            </a:fld>
            <a:endParaRPr lang="en-DK"/>
          </a:p>
        </p:txBody>
      </p:sp>
    </p:spTree>
    <p:extLst>
      <p:ext uri="{BB962C8B-B14F-4D97-AF65-F5344CB8AC3E}">
        <p14:creationId xmlns:p14="http://schemas.microsoft.com/office/powerpoint/2010/main" val="419973557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CD8384DA-360C-2C4A-8CDF-882FCE6F1B22}" type="datetimeFigureOut">
              <a:rPr lang="en-DK" smtClean="0"/>
              <a:t>30/08/2022</a:t>
            </a:fld>
            <a:endParaRPr lang="en-DK"/>
          </a:p>
        </p:txBody>
      </p:sp>
      <p:sp>
        <p:nvSpPr>
          <p:cNvPr id="8" name="Footer Placeholder 7"/>
          <p:cNvSpPr>
            <a:spLocks noGrp="1"/>
          </p:cNvSpPr>
          <p:nvPr>
            <p:ph type="ftr" sz="quarter" idx="11"/>
          </p:nvPr>
        </p:nvSpPr>
        <p:spPr/>
        <p:txBody>
          <a:bodyPr/>
          <a:lstStyle/>
          <a:p>
            <a:endParaRPr lang="en-DK"/>
          </a:p>
        </p:txBody>
      </p:sp>
      <p:sp>
        <p:nvSpPr>
          <p:cNvPr id="9" name="Slide Number Placeholder 8"/>
          <p:cNvSpPr>
            <a:spLocks noGrp="1"/>
          </p:cNvSpPr>
          <p:nvPr>
            <p:ph type="sldNum" sz="quarter" idx="12"/>
          </p:nvPr>
        </p:nvSpPr>
        <p:spPr/>
        <p:txBody>
          <a:bodyPr/>
          <a:lstStyle/>
          <a:p>
            <a:fld id="{FA76D543-DF4C-D34D-8C63-929676B92965}" type="slidenum">
              <a:rPr lang="en-DK" smtClean="0"/>
              <a:t>‹#›</a:t>
            </a:fld>
            <a:endParaRPr lang="en-DK"/>
          </a:p>
        </p:txBody>
      </p:sp>
      <p:sp>
        <p:nvSpPr>
          <p:cNvPr id="10" name="Title 9"/>
          <p:cNvSpPr>
            <a:spLocks noGrp="1"/>
          </p:cNvSpPr>
          <p:nvPr>
            <p:ph type="title"/>
          </p:nvPr>
        </p:nvSpPr>
        <p:spPr/>
        <p:txBody>
          <a:bodyPr/>
          <a:lstStyle/>
          <a:p>
            <a:r>
              <a:rPr lang="en-GB"/>
              <a:t>Click to edit Master title style</a:t>
            </a:r>
            <a:endParaRPr lang="en-US" dirty="0"/>
          </a:p>
        </p:txBody>
      </p:sp>
    </p:spTree>
    <p:extLst>
      <p:ext uri="{BB962C8B-B14F-4D97-AF65-F5344CB8AC3E}">
        <p14:creationId xmlns:p14="http://schemas.microsoft.com/office/powerpoint/2010/main" val="28410498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CD8384DA-360C-2C4A-8CDF-882FCE6F1B22}" type="datetimeFigureOut">
              <a:rPr lang="en-DK" smtClean="0"/>
              <a:t>30/08/2022</a:t>
            </a:fld>
            <a:endParaRPr lang="en-DK"/>
          </a:p>
        </p:txBody>
      </p:sp>
      <p:sp>
        <p:nvSpPr>
          <p:cNvPr id="4" name="Footer Placeholder 3"/>
          <p:cNvSpPr>
            <a:spLocks noGrp="1"/>
          </p:cNvSpPr>
          <p:nvPr>
            <p:ph type="ftr" sz="quarter" idx="11"/>
          </p:nvPr>
        </p:nvSpPr>
        <p:spPr/>
        <p:txBody>
          <a:bodyPr/>
          <a:lstStyle/>
          <a:p>
            <a:endParaRPr lang="en-DK"/>
          </a:p>
        </p:txBody>
      </p:sp>
      <p:sp>
        <p:nvSpPr>
          <p:cNvPr id="5" name="Slide Number Placeholder 4"/>
          <p:cNvSpPr>
            <a:spLocks noGrp="1"/>
          </p:cNvSpPr>
          <p:nvPr>
            <p:ph type="sldNum" sz="quarter" idx="12"/>
          </p:nvPr>
        </p:nvSpPr>
        <p:spPr/>
        <p:txBody>
          <a:bodyPr/>
          <a:lstStyle/>
          <a:p>
            <a:fld id="{FA76D543-DF4C-D34D-8C63-929676B92965}" type="slidenum">
              <a:rPr lang="en-DK" smtClean="0"/>
              <a:t>‹#›</a:t>
            </a:fld>
            <a:endParaRPr lang="en-DK"/>
          </a:p>
        </p:txBody>
      </p:sp>
      <p:sp>
        <p:nvSpPr>
          <p:cNvPr id="6" name="Title 5"/>
          <p:cNvSpPr>
            <a:spLocks noGrp="1"/>
          </p:cNvSpPr>
          <p:nvPr>
            <p:ph type="title"/>
          </p:nvPr>
        </p:nvSpPr>
        <p:spPr/>
        <p:txBody>
          <a:bodyPr/>
          <a:lstStyle/>
          <a:p>
            <a:r>
              <a:rPr lang="en-GB"/>
              <a:t>Click to edit Master title style</a:t>
            </a:r>
            <a:endParaRPr lang="en-US"/>
          </a:p>
        </p:txBody>
      </p:sp>
    </p:spTree>
    <p:extLst>
      <p:ext uri="{BB962C8B-B14F-4D97-AF65-F5344CB8AC3E}">
        <p14:creationId xmlns:p14="http://schemas.microsoft.com/office/powerpoint/2010/main" val="994019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8384DA-360C-2C4A-8CDF-882FCE6F1B22}" type="datetimeFigureOut">
              <a:rPr lang="en-DK" smtClean="0"/>
              <a:t>30/08/2022</a:t>
            </a:fld>
            <a:endParaRPr lang="en-DK"/>
          </a:p>
        </p:txBody>
      </p:sp>
      <p:sp>
        <p:nvSpPr>
          <p:cNvPr id="3" name="Footer Placeholder 2"/>
          <p:cNvSpPr>
            <a:spLocks noGrp="1"/>
          </p:cNvSpPr>
          <p:nvPr>
            <p:ph type="ftr" sz="quarter" idx="11"/>
          </p:nvPr>
        </p:nvSpPr>
        <p:spPr/>
        <p:txBody>
          <a:bodyPr/>
          <a:lstStyle/>
          <a:p>
            <a:endParaRPr lang="en-DK"/>
          </a:p>
        </p:txBody>
      </p:sp>
      <p:sp>
        <p:nvSpPr>
          <p:cNvPr id="4" name="Slide Number Placeholder 3"/>
          <p:cNvSpPr>
            <a:spLocks noGrp="1"/>
          </p:cNvSpPr>
          <p:nvPr>
            <p:ph type="sldNum" sz="quarter" idx="12"/>
          </p:nvPr>
        </p:nvSpPr>
        <p:spPr/>
        <p:txBody>
          <a:bodyPr/>
          <a:lstStyle/>
          <a:p>
            <a:fld id="{FA76D543-DF4C-D34D-8C63-929676B92965}" type="slidenum">
              <a:rPr lang="en-DK" smtClean="0"/>
              <a:t>‹#›</a:t>
            </a:fld>
            <a:endParaRPr lang="en-DK"/>
          </a:p>
        </p:txBody>
      </p:sp>
    </p:spTree>
    <p:extLst>
      <p:ext uri="{BB962C8B-B14F-4D97-AF65-F5344CB8AC3E}">
        <p14:creationId xmlns:p14="http://schemas.microsoft.com/office/powerpoint/2010/main" val="10456050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D8384DA-360C-2C4A-8CDF-882FCE6F1B22}" type="datetimeFigureOut">
              <a:rPr lang="en-DK" smtClean="0"/>
              <a:t>30/08/2022</a:t>
            </a:fld>
            <a:endParaRPr lang="en-DK"/>
          </a:p>
        </p:txBody>
      </p:sp>
      <p:sp>
        <p:nvSpPr>
          <p:cNvPr id="6" name="Footer Placeholder 5"/>
          <p:cNvSpPr>
            <a:spLocks noGrp="1"/>
          </p:cNvSpPr>
          <p:nvPr>
            <p:ph type="ftr" sz="quarter" idx="11"/>
          </p:nvPr>
        </p:nvSpPr>
        <p:spPr/>
        <p:txBody>
          <a:bodyPr/>
          <a:lstStyle/>
          <a:p>
            <a:endParaRPr lang="en-DK"/>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A76D543-DF4C-D34D-8C63-929676B92965}" type="slidenum">
              <a:rPr lang="en-DK" smtClean="0"/>
              <a:t>‹#›</a:t>
            </a:fld>
            <a:endParaRPr lang="en-DK"/>
          </a:p>
        </p:txBody>
      </p:sp>
    </p:spTree>
    <p:extLst>
      <p:ext uri="{BB962C8B-B14F-4D97-AF65-F5344CB8AC3E}">
        <p14:creationId xmlns:p14="http://schemas.microsoft.com/office/powerpoint/2010/main" val="2873152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en-GB"/>
              <a:t>Click to edit Master title style</a:t>
            </a:r>
            <a:endParaRPr lang="en-US" dirty="0"/>
          </a:p>
        </p:txBody>
      </p:sp>
      <p:sp>
        <p:nvSpPr>
          <p:cNvPr id="3" name="Picture Placeholder 2"/>
          <p:cNvSpPr>
            <a:spLocks noGrp="1"/>
          </p:cNvSpPr>
          <p:nvPr>
            <p:ph type="pic" idx="1"/>
          </p:nvPr>
        </p:nvSpPr>
        <p:spPr>
          <a:xfrm>
            <a:off x="0" y="0"/>
            <a:ext cx="8303740" cy="6858000"/>
          </a:xfrm>
          <a:solidFill>
            <a:schemeClr val="tx2">
              <a:lumMod val="20000"/>
              <a:lumOff val="80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75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CD8384DA-360C-2C4A-8CDF-882FCE6F1B22}" type="datetimeFigureOut">
              <a:rPr lang="en-DK" smtClean="0"/>
              <a:t>30/08/2022</a:t>
            </a:fld>
            <a:endParaRPr lang="en-DK"/>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7" name="Slide Number Placeholder 6"/>
          <p:cNvSpPr>
            <a:spLocks noGrp="1"/>
          </p:cNvSpPr>
          <p:nvPr>
            <p:ph type="sldNum" sz="quarter" idx="12"/>
          </p:nvPr>
        </p:nvSpPr>
        <p:spPr/>
        <p:txBody>
          <a:bodyPr/>
          <a:lstStyle/>
          <a:p>
            <a:fld id="{FA76D543-DF4C-D34D-8C63-929676B92965}" type="slidenum">
              <a:rPr lang="en-DK" smtClean="0"/>
              <a:t>‹#›</a:t>
            </a:fld>
            <a:endParaRPr lang="en-DK"/>
          </a:p>
        </p:txBody>
      </p:sp>
    </p:spTree>
    <p:extLst>
      <p:ext uri="{BB962C8B-B14F-4D97-AF65-F5344CB8AC3E}">
        <p14:creationId xmlns:p14="http://schemas.microsoft.com/office/powerpoint/2010/main" val="35283218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CD8384DA-360C-2C4A-8CDF-882FCE6F1B22}" type="datetimeFigureOut">
              <a:rPr lang="en-DK" smtClean="0"/>
              <a:t>30/08/2022</a:t>
            </a:fld>
            <a:endParaRPr lang="en-DK"/>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DK"/>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j-lt"/>
              </a:defRPr>
            </a:lvl1pPr>
          </a:lstStyle>
          <a:p>
            <a:fld id="{FA76D543-DF4C-D34D-8C63-929676B92965}" type="slidenum">
              <a:rPr lang="en-DK" smtClean="0"/>
              <a:t>‹#›</a:t>
            </a:fld>
            <a:endParaRPr lang="en-DK"/>
          </a:p>
        </p:txBody>
      </p:sp>
    </p:spTree>
    <p:extLst>
      <p:ext uri="{BB962C8B-B14F-4D97-AF65-F5344CB8AC3E}">
        <p14:creationId xmlns:p14="http://schemas.microsoft.com/office/powerpoint/2010/main" val="1289513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5400" kern="1200" cap="all"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68.tiff"/><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71.svg"/><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8" Type="http://schemas.openxmlformats.org/officeDocument/2006/relationships/image" Target="../media/image710.png"/><Relationship Id="rId3" Type="http://schemas.openxmlformats.org/officeDocument/2006/relationships/image" Target="../media/image721.png"/><Relationship Id="rId2" Type="http://schemas.openxmlformats.org/officeDocument/2006/relationships/customXml" Target="../ink/ink1.xml"/><Relationship Id="rId1" Type="http://schemas.openxmlformats.org/officeDocument/2006/relationships/slideLayout" Target="../slideLayouts/slideLayout6.xml"/><Relationship Id="rId10" Type="http://schemas.openxmlformats.org/officeDocument/2006/relationships/image" Target="../media/image73.svg"/><Relationship Id="rId4" Type="http://schemas.openxmlformats.org/officeDocument/2006/relationships/customXml" Target="../ink/ink2.xml"/><Relationship Id="rId9" Type="http://schemas.openxmlformats.org/officeDocument/2006/relationships/image" Target="../media/image72.png"/></Relationships>
</file>

<file path=ppt/slides/_rels/slide109.xml.rels><?xml version="1.0" encoding="UTF-8" standalone="yes"?>
<Relationships xmlns="http://schemas.openxmlformats.org/package/2006/relationships"><Relationship Id="rId3" Type="http://schemas.openxmlformats.org/officeDocument/2006/relationships/image" Target="../media/image721.png"/><Relationship Id="rId7" Type="http://schemas.openxmlformats.org/officeDocument/2006/relationships/image" Target="../media/image73.svg"/><Relationship Id="rId2" Type="http://schemas.openxmlformats.org/officeDocument/2006/relationships/customXml" Target="../ink/ink3.xml"/><Relationship Id="rId1" Type="http://schemas.openxmlformats.org/officeDocument/2006/relationships/slideLayout" Target="../slideLayouts/slideLayout6.xml"/><Relationship Id="rId6" Type="http://schemas.openxmlformats.org/officeDocument/2006/relationships/image" Target="../media/image72.png"/><Relationship Id="rId5" Type="http://schemas.openxmlformats.org/officeDocument/2006/relationships/image" Target="../media/image750.png"/><Relationship Id="rId4" Type="http://schemas.openxmlformats.org/officeDocument/2006/relationships/customXml" Target="../ink/ink4.xml"/></Relationships>
</file>

<file path=ppt/slides/_rels/slide11.xml.rels><?xml version="1.0" encoding="UTF-8" standalone="yes"?>
<Relationships xmlns="http://schemas.openxmlformats.org/package/2006/relationships"><Relationship Id="rId2" Type="http://schemas.openxmlformats.org/officeDocument/2006/relationships/hyperlink" Target="https://doi.org/10.1093/brain/awab065" TargetMode="External"/><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customXml" Target="../ink/ink5.xml"/><Relationship Id="rId1" Type="http://schemas.openxmlformats.org/officeDocument/2006/relationships/slideLayout" Target="../slideLayouts/slideLayout2.xml"/><Relationship Id="rId4" Type="http://schemas.openxmlformats.org/officeDocument/2006/relationships/customXml" Target="../ink/ink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3.xml"/><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2.xml"/><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microsoft.com/office/2007/relationships/hdphoto" Target="../media/hdphoto2.wdp"/><Relationship Id="rId7" Type="http://schemas.microsoft.com/office/2007/relationships/hdphoto" Target="../media/hdphoto3.wdp"/><Relationship Id="rId2" Type="http://schemas.openxmlformats.org/officeDocument/2006/relationships/image" Target="../media/image4.png"/><Relationship Id="rId1" Type="http://schemas.openxmlformats.org/officeDocument/2006/relationships/slideLayout" Target="../slideLayouts/slideLayout3.xml"/><Relationship Id="rId6" Type="http://schemas.openxmlformats.org/officeDocument/2006/relationships/image" Target="../media/image10.png"/><Relationship Id="rId5" Type="http://schemas.microsoft.com/office/2007/relationships/hdphoto" Target="../media/hdphoto1.wdp"/><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2.png"/><Relationship Id="rId4" Type="http://schemas.openxmlformats.org/officeDocument/2006/relationships/image" Target="../media/image11.emf"/></Relationships>
</file>

<file path=ppt/slides/_rels/slide19.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15.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17.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hyperlink" Target="https://chi-feng.github.io/mcmc-demo/app.html" TargetMode="Externa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3.xml"/><Relationship Id="rId5" Type="http://schemas.openxmlformats.org/officeDocument/2006/relationships/image" Target="../media/image7.jpeg"/><Relationship Id="rId4" Type="http://schemas.openxmlformats.org/officeDocument/2006/relationships/image" Target="../media/image6.svg"/></Relationships>
</file>

<file path=ppt/slides/_rels/slide30.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25.tif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emf"/><Relationship Id="rId1" Type="http://schemas.openxmlformats.org/officeDocument/2006/relationships/slideLayout" Target="../slideLayouts/slideLayout2.xml"/><Relationship Id="rId4" Type="http://schemas.openxmlformats.org/officeDocument/2006/relationships/image" Target="../media/image29.emf"/></Relationships>
</file>

<file path=ppt/slides/_rels/slide37.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www.youtube.com/watch?v=HZGCoVF3YvM"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7.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tiff"/><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8.tiff"/><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81.x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54.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55.e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56.emf"/><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50.sv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2.svg"/><Relationship Id="rId4" Type="http://schemas.openxmlformats.org/officeDocument/2006/relationships/image" Target="../media/image51.png"/></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865489-8734-48E2-6118-1703434417A1}"/>
              </a:ext>
            </a:extLst>
          </p:cNvPr>
          <p:cNvSpPr>
            <a:spLocks noGrp="1"/>
          </p:cNvSpPr>
          <p:nvPr>
            <p:ph type="ctrTitle"/>
          </p:nvPr>
        </p:nvSpPr>
        <p:spPr/>
        <p:txBody>
          <a:bodyPr/>
          <a:lstStyle/>
          <a:p>
            <a:r>
              <a:rPr lang="en-DK" dirty="0"/>
              <a:t>Back to modeling</a:t>
            </a:r>
          </a:p>
        </p:txBody>
      </p:sp>
      <p:sp>
        <p:nvSpPr>
          <p:cNvPr id="3" name="Subtitle 2">
            <a:extLst>
              <a:ext uri="{FF2B5EF4-FFF2-40B4-BE49-F238E27FC236}">
                <a16:creationId xmlns:a16="http://schemas.microsoft.com/office/drawing/2014/main" id="{442DE29A-2212-2C9B-BFDA-57B20F32AB59}"/>
              </a:ext>
            </a:extLst>
          </p:cNvPr>
          <p:cNvSpPr>
            <a:spLocks noGrp="1"/>
          </p:cNvSpPr>
          <p:nvPr>
            <p:ph type="subTitle" idx="1"/>
          </p:nvPr>
        </p:nvSpPr>
        <p:spPr/>
        <p:txBody>
          <a:bodyPr/>
          <a:lstStyle/>
          <a:p>
            <a:r>
              <a:rPr lang="en-DK" dirty="0"/>
              <a:t>Methods 3: multilevel modeling and machine learning</a:t>
            </a:r>
          </a:p>
        </p:txBody>
      </p:sp>
      <p:sp>
        <p:nvSpPr>
          <p:cNvPr id="4" name="TextBox 3">
            <a:extLst>
              <a:ext uri="{FF2B5EF4-FFF2-40B4-BE49-F238E27FC236}">
                <a16:creationId xmlns:a16="http://schemas.microsoft.com/office/drawing/2014/main" id="{FE91FE49-B7E6-76CD-90C7-D4E593B6D4FE}"/>
              </a:ext>
            </a:extLst>
          </p:cNvPr>
          <p:cNvSpPr txBox="1"/>
          <p:nvPr/>
        </p:nvSpPr>
        <p:spPr>
          <a:xfrm>
            <a:off x="4338055" y="5812972"/>
            <a:ext cx="1742785" cy="461665"/>
          </a:xfrm>
          <a:prstGeom prst="rect">
            <a:avLst/>
          </a:prstGeom>
          <a:noFill/>
        </p:spPr>
        <p:txBody>
          <a:bodyPr wrap="none" rtlCol="0">
            <a:spAutoFit/>
          </a:bodyPr>
          <a:lstStyle/>
          <a:p>
            <a:r>
              <a:rPr lang="en-DK" sz="2400" dirty="0"/>
              <a:t>Questions?</a:t>
            </a:r>
          </a:p>
        </p:txBody>
      </p:sp>
    </p:spTree>
    <p:extLst>
      <p:ext uri="{BB962C8B-B14F-4D97-AF65-F5344CB8AC3E}">
        <p14:creationId xmlns:p14="http://schemas.microsoft.com/office/powerpoint/2010/main" val="28342147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61C7-3F84-134F-8B13-4B1DCE62719D}"/>
              </a:ext>
            </a:extLst>
          </p:cNvPr>
          <p:cNvSpPr>
            <a:spLocks noGrp="1"/>
          </p:cNvSpPr>
          <p:nvPr>
            <p:ph type="title"/>
          </p:nvPr>
        </p:nvSpPr>
        <p:spPr/>
        <p:txBody>
          <a:bodyPr/>
          <a:lstStyle/>
          <a:p>
            <a:r>
              <a:rPr lang="en-DK" dirty="0"/>
              <a:t>But, why Bayes, Why? (worries)</a:t>
            </a:r>
          </a:p>
        </p:txBody>
      </p:sp>
      <p:sp>
        <p:nvSpPr>
          <p:cNvPr id="4" name="Content Placeholder 3">
            <a:extLst>
              <a:ext uri="{FF2B5EF4-FFF2-40B4-BE49-F238E27FC236}">
                <a16:creationId xmlns:a16="http://schemas.microsoft.com/office/drawing/2014/main" id="{82BF2BFE-491E-654D-8DEA-CBA0497F995B}"/>
              </a:ext>
            </a:extLst>
          </p:cNvPr>
          <p:cNvSpPr>
            <a:spLocks noGrp="1"/>
          </p:cNvSpPr>
          <p:nvPr>
            <p:ph sz="half" idx="1"/>
          </p:nvPr>
        </p:nvSpPr>
        <p:spPr/>
        <p:txBody>
          <a:bodyPr>
            <a:normAutofit/>
          </a:bodyPr>
          <a:lstStyle/>
          <a:p>
            <a:r>
              <a:rPr lang="en-GB" b="1" dirty="0">
                <a:solidFill>
                  <a:srgbClr val="FF0000"/>
                </a:solidFill>
              </a:rPr>
              <a:t>Subjective</a:t>
            </a:r>
          </a:p>
          <a:p>
            <a:pPr lvl="1"/>
            <a:endParaRPr lang="en-GB" dirty="0"/>
          </a:p>
          <a:p>
            <a:pPr lvl="1"/>
            <a:r>
              <a:rPr lang="en-GB" dirty="0"/>
              <a:t>Lots of choices, lots of self-doubt</a:t>
            </a:r>
          </a:p>
          <a:p>
            <a:pPr lvl="1"/>
            <a:endParaRPr lang="en-GB" dirty="0"/>
          </a:p>
          <a:p>
            <a:pPr lvl="1"/>
            <a:r>
              <a:rPr lang="en-GB" dirty="0"/>
              <a:t>Making choices (e.g. priors) is (should be?) a </a:t>
            </a:r>
            <a:r>
              <a:rPr lang="en-GB" b="1" dirty="0"/>
              <a:t>principled</a:t>
            </a:r>
            <a:r>
              <a:rPr lang="en-GB" dirty="0"/>
              <a:t> process</a:t>
            </a:r>
          </a:p>
          <a:p>
            <a:pPr lvl="1"/>
            <a:endParaRPr lang="en-GB" dirty="0"/>
          </a:p>
          <a:p>
            <a:pPr lvl="1"/>
            <a:r>
              <a:rPr lang="en-GB" b="1" dirty="0"/>
              <a:t>assessing</a:t>
            </a:r>
            <a:r>
              <a:rPr lang="en-GB" dirty="0"/>
              <a:t> choices (e.g. priors) is part of the process:</a:t>
            </a:r>
          </a:p>
          <a:p>
            <a:pPr lvl="2"/>
            <a:r>
              <a:rPr lang="en-GB" dirty="0"/>
              <a:t>prior predictive checks</a:t>
            </a:r>
          </a:p>
          <a:p>
            <a:pPr lvl="2"/>
            <a:r>
              <a:rPr lang="en-GB" dirty="0"/>
              <a:t>prior posterior update checks</a:t>
            </a:r>
          </a:p>
          <a:p>
            <a:pPr lvl="2"/>
            <a:r>
              <a:rPr lang="en-GB" dirty="0"/>
              <a:t>robustness checks</a:t>
            </a:r>
          </a:p>
          <a:p>
            <a:endParaRPr lang="en-DK" dirty="0"/>
          </a:p>
        </p:txBody>
      </p:sp>
      <p:sp>
        <p:nvSpPr>
          <p:cNvPr id="5" name="Content Placeholder 4">
            <a:extLst>
              <a:ext uri="{FF2B5EF4-FFF2-40B4-BE49-F238E27FC236}">
                <a16:creationId xmlns:a16="http://schemas.microsoft.com/office/drawing/2014/main" id="{911ECF19-8FD7-0F4E-BF0B-9F481BB008F6}"/>
              </a:ext>
            </a:extLst>
          </p:cNvPr>
          <p:cNvSpPr>
            <a:spLocks noGrp="1"/>
          </p:cNvSpPr>
          <p:nvPr>
            <p:ph sz="half" idx="2"/>
          </p:nvPr>
        </p:nvSpPr>
        <p:spPr/>
        <p:txBody>
          <a:bodyPr>
            <a:normAutofit/>
          </a:bodyPr>
          <a:lstStyle/>
          <a:p>
            <a:r>
              <a:rPr lang="en-GB" b="1" dirty="0">
                <a:solidFill>
                  <a:srgbClr val="FF0000"/>
                </a:solidFill>
              </a:rPr>
              <a:t>Complex</a:t>
            </a:r>
          </a:p>
          <a:p>
            <a:pPr lvl="1"/>
            <a:endParaRPr lang="en-GB" dirty="0"/>
          </a:p>
          <a:p>
            <a:pPr lvl="1"/>
            <a:r>
              <a:rPr lang="en-GB" dirty="0"/>
              <a:t>Less off-the-shelf than </a:t>
            </a:r>
            <a:r>
              <a:rPr lang="en-GB" dirty="0" err="1"/>
              <a:t>freq</a:t>
            </a:r>
            <a:endParaRPr lang="en-GB" dirty="0"/>
          </a:p>
          <a:p>
            <a:pPr lvl="1"/>
            <a:endParaRPr lang="en-GB" dirty="0"/>
          </a:p>
          <a:p>
            <a:pPr lvl="1"/>
            <a:r>
              <a:rPr lang="en-GB" dirty="0"/>
              <a:t>not more complex than frequentist statistics, just </a:t>
            </a:r>
            <a:r>
              <a:rPr lang="en-GB" b="1" dirty="0"/>
              <a:t>more aware </a:t>
            </a:r>
            <a:r>
              <a:rPr lang="en-GB" dirty="0"/>
              <a:t>of what you are doing</a:t>
            </a:r>
          </a:p>
          <a:p>
            <a:pPr lvl="1"/>
            <a:endParaRPr lang="en-GB" dirty="0"/>
          </a:p>
          <a:p>
            <a:pPr lvl="1"/>
            <a:r>
              <a:rPr lang="en-GB" dirty="0"/>
              <a:t>It </a:t>
            </a:r>
            <a:r>
              <a:rPr lang="en-GB" b="1" dirty="0"/>
              <a:t>scales up </a:t>
            </a:r>
          </a:p>
        </p:txBody>
      </p:sp>
    </p:spTree>
    <p:extLst>
      <p:ext uri="{BB962C8B-B14F-4D97-AF65-F5344CB8AC3E}">
        <p14:creationId xmlns:p14="http://schemas.microsoft.com/office/powerpoint/2010/main" val="352618581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71DD27-201D-D949-A9E5-68AC2321BF5C}"/>
              </a:ext>
            </a:extLst>
          </p:cNvPr>
          <p:cNvSpPr>
            <a:spLocks noGrp="1"/>
          </p:cNvSpPr>
          <p:nvPr>
            <p:ph type="title"/>
          </p:nvPr>
        </p:nvSpPr>
        <p:spPr/>
        <p:txBody>
          <a:bodyPr/>
          <a:lstStyle/>
          <a:p>
            <a:r>
              <a:rPr lang="en-DK" dirty="0"/>
              <a:t>But also</a:t>
            </a:r>
          </a:p>
        </p:txBody>
      </p:sp>
      <p:sp>
        <p:nvSpPr>
          <p:cNvPr id="3" name="Content Placeholder 2">
            <a:extLst>
              <a:ext uri="{FF2B5EF4-FFF2-40B4-BE49-F238E27FC236}">
                <a16:creationId xmlns:a16="http://schemas.microsoft.com/office/drawing/2014/main" id="{26BBB626-0AC7-F840-A069-5802DE00EED3}"/>
              </a:ext>
            </a:extLst>
          </p:cNvPr>
          <p:cNvSpPr>
            <a:spLocks noGrp="1"/>
          </p:cNvSpPr>
          <p:nvPr>
            <p:ph idx="1"/>
          </p:nvPr>
        </p:nvSpPr>
        <p:spPr/>
        <p:txBody>
          <a:bodyPr/>
          <a:lstStyle/>
          <a:p>
            <a:r>
              <a:rPr lang="en-DK" dirty="0"/>
              <a:t>“</a:t>
            </a:r>
            <a:r>
              <a:rPr lang="en-GB" dirty="0"/>
              <a:t>There were 12 divergent transitions after warmup”</a:t>
            </a:r>
          </a:p>
          <a:p>
            <a:pPr lvl="1"/>
            <a:r>
              <a:rPr lang="en-GB" dirty="0"/>
              <a:t>“Catastrophic” fail.</a:t>
            </a:r>
          </a:p>
          <a:p>
            <a:endParaRPr lang="en-GB" dirty="0"/>
          </a:p>
          <a:p>
            <a:r>
              <a:rPr lang="en-GB" dirty="0"/>
              <a:t>What to do now depends on </a:t>
            </a:r>
          </a:p>
          <a:p>
            <a:pPr lvl="1"/>
            <a:r>
              <a:rPr lang="en-GB" dirty="0"/>
              <a:t>Our theoretical assumptions and ongoing theory building (e.g. do individual variations of this size make sense? What could be the source of such variation? How would we investigate it? Etc.)</a:t>
            </a:r>
          </a:p>
          <a:p>
            <a:pPr lvl="1"/>
            <a:r>
              <a:rPr lang="en-GB" dirty="0"/>
              <a:t>How much we trust our data (how robust is the measurement? Is one data point per condition persuasive? Etc.)</a:t>
            </a:r>
          </a:p>
          <a:p>
            <a:endParaRPr lang="en-GB" dirty="0"/>
          </a:p>
          <a:p>
            <a:endParaRPr lang="en-DK" dirty="0"/>
          </a:p>
        </p:txBody>
      </p:sp>
    </p:spTree>
    <p:extLst>
      <p:ext uri="{BB962C8B-B14F-4D97-AF65-F5344CB8AC3E}">
        <p14:creationId xmlns:p14="http://schemas.microsoft.com/office/powerpoint/2010/main" val="237657877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E0DA34-7FB2-364A-A1CE-F9E166226E91}"/>
              </a:ext>
            </a:extLst>
          </p:cNvPr>
          <p:cNvSpPr>
            <a:spLocks noGrp="1"/>
          </p:cNvSpPr>
          <p:nvPr>
            <p:ph type="title"/>
          </p:nvPr>
        </p:nvSpPr>
        <p:spPr/>
        <p:txBody>
          <a:bodyPr/>
          <a:lstStyle/>
          <a:p>
            <a:r>
              <a:rPr lang="en-DK" dirty="0"/>
              <a:t>changing likelihood</a:t>
            </a:r>
          </a:p>
        </p:txBody>
      </p:sp>
      <p:sp>
        <p:nvSpPr>
          <p:cNvPr id="3" name="Content Placeholder 2">
            <a:extLst>
              <a:ext uri="{FF2B5EF4-FFF2-40B4-BE49-F238E27FC236}">
                <a16:creationId xmlns:a16="http://schemas.microsoft.com/office/drawing/2014/main" id="{395C974B-19EC-834F-8BD4-82A73BF64BD7}"/>
              </a:ext>
            </a:extLst>
          </p:cNvPr>
          <p:cNvSpPr>
            <a:spLocks noGrp="1"/>
          </p:cNvSpPr>
          <p:nvPr>
            <p:ph idx="1"/>
          </p:nvPr>
        </p:nvSpPr>
        <p:spPr/>
        <p:txBody>
          <a:bodyPr/>
          <a:lstStyle/>
          <a:p>
            <a:r>
              <a:rPr lang="en-DK" dirty="0"/>
              <a:t>How can we better accommodate those diverse participants?</a:t>
            </a:r>
          </a:p>
          <a:p>
            <a:endParaRPr lang="en-DK" dirty="0"/>
          </a:p>
          <a:p>
            <a:endParaRPr lang="en-DK" dirty="0"/>
          </a:p>
        </p:txBody>
      </p:sp>
      <p:pic>
        <p:nvPicPr>
          <p:cNvPr id="7170" name="Picture 2" descr="Normal Distribution vs. t-distribution – GeoGebra">
            <a:extLst>
              <a:ext uri="{FF2B5EF4-FFF2-40B4-BE49-F238E27FC236}">
                <a16:creationId xmlns:a16="http://schemas.microsoft.com/office/drawing/2014/main" id="{2240D56F-25FF-6C44-86D6-7C1783AFAE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6566" y="2668864"/>
            <a:ext cx="3651250" cy="398026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AFC9E92-BD9A-5A4B-BAA7-DA27A854B0D7}"/>
              </a:ext>
            </a:extLst>
          </p:cNvPr>
          <p:cNvSpPr txBox="1"/>
          <p:nvPr/>
        </p:nvSpPr>
        <p:spPr>
          <a:xfrm>
            <a:off x="9206050" y="4658996"/>
            <a:ext cx="1916102" cy="1477328"/>
          </a:xfrm>
          <a:prstGeom prst="rect">
            <a:avLst/>
          </a:prstGeom>
          <a:noFill/>
        </p:spPr>
        <p:txBody>
          <a:bodyPr wrap="none" rtlCol="0">
            <a:spAutoFit/>
          </a:bodyPr>
          <a:lstStyle/>
          <a:p>
            <a:r>
              <a:rPr lang="en-DK" dirty="0"/>
              <a:t>But also go back</a:t>
            </a:r>
          </a:p>
          <a:p>
            <a:r>
              <a:rPr lang="en-GB" dirty="0"/>
              <a:t>t</a:t>
            </a:r>
            <a:r>
              <a:rPr lang="en-DK" dirty="0"/>
              <a:t>o data</a:t>
            </a:r>
          </a:p>
          <a:p>
            <a:r>
              <a:rPr lang="en-DK" dirty="0"/>
              <a:t>(field notes,</a:t>
            </a:r>
          </a:p>
          <a:p>
            <a:r>
              <a:rPr lang="en-GB" dirty="0"/>
              <a:t>L</a:t>
            </a:r>
            <a:r>
              <a:rPr lang="en-DK" dirty="0"/>
              <a:t>istening, </a:t>
            </a:r>
          </a:p>
          <a:p>
            <a:r>
              <a:rPr lang="en-GB" dirty="0"/>
              <a:t>P</a:t>
            </a:r>
            <a:r>
              <a:rPr lang="en-DK" dirty="0"/>
              <a:t>re-processing)</a:t>
            </a:r>
          </a:p>
        </p:txBody>
      </p:sp>
      <p:sp>
        <p:nvSpPr>
          <p:cNvPr id="5" name="TextBox 4">
            <a:extLst>
              <a:ext uri="{FF2B5EF4-FFF2-40B4-BE49-F238E27FC236}">
                <a16:creationId xmlns:a16="http://schemas.microsoft.com/office/drawing/2014/main" id="{0D88B1F2-200E-854C-B012-F3BB70E44B61}"/>
              </a:ext>
            </a:extLst>
          </p:cNvPr>
          <p:cNvSpPr txBox="1"/>
          <p:nvPr/>
        </p:nvSpPr>
        <p:spPr>
          <a:xfrm>
            <a:off x="1069848" y="6350324"/>
            <a:ext cx="7300588" cy="369332"/>
          </a:xfrm>
          <a:prstGeom prst="rect">
            <a:avLst/>
          </a:prstGeom>
          <a:noFill/>
        </p:spPr>
        <p:txBody>
          <a:bodyPr wrap="none" rtlCol="0">
            <a:spAutoFit/>
          </a:bodyPr>
          <a:lstStyle/>
          <a:p>
            <a:r>
              <a:rPr lang="en-GB" dirty="0"/>
              <a:t>F</a:t>
            </a:r>
            <a:r>
              <a:rPr lang="en-DK" dirty="0"/>
              <a:t>amily = gaussian -&gt; family = student                     -0.64 [-1.14; -0.13]</a:t>
            </a:r>
          </a:p>
        </p:txBody>
      </p:sp>
    </p:spTree>
    <p:extLst>
      <p:ext uri="{BB962C8B-B14F-4D97-AF65-F5344CB8AC3E}">
        <p14:creationId xmlns:p14="http://schemas.microsoft.com/office/powerpoint/2010/main" val="245586529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C69E6A-7ED0-EA42-8088-B2230525ACA8}"/>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D1E220CF-C0B1-C548-8036-E72A7712FD7C}"/>
              </a:ext>
            </a:extLst>
          </p:cNvPr>
          <p:cNvSpPr>
            <a:spLocks noGrp="1"/>
          </p:cNvSpPr>
          <p:nvPr>
            <p:ph idx="1"/>
          </p:nvPr>
        </p:nvSpPr>
        <p:spPr/>
        <p:txBody>
          <a:bodyPr/>
          <a:lstStyle/>
          <a:p>
            <a:endParaRPr lang="en-DK"/>
          </a:p>
        </p:txBody>
      </p:sp>
      <p:pic>
        <p:nvPicPr>
          <p:cNvPr id="4" name="Picture 3">
            <a:extLst>
              <a:ext uri="{FF2B5EF4-FFF2-40B4-BE49-F238E27FC236}">
                <a16:creationId xmlns:a16="http://schemas.microsoft.com/office/drawing/2014/main" id="{8C1136D8-50E4-F449-ABD4-47BE85312A39}"/>
              </a:ext>
            </a:extLst>
          </p:cNvPr>
          <p:cNvPicPr>
            <a:picLocks noChangeAspect="1"/>
          </p:cNvPicPr>
          <p:nvPr/>
        </p:nvPicPr>
        <p:blipFill>
          <a:blip r:embed="rId2"/>
          <a:stretch>
            <a:fillRect/>
          </a:stretch>
        </p:blipFill>
        <p:spPr>
          <a:xfrm>
            <a:off x="1867988" y="252984"/>
            <a:ext cx="8456023" cy="5919216"/>
          </a:xfrm>
          <a:prstGeom prst="rect">
            <a:avLst/>
          </a:prstGeom>
        </p:spPr>
      </p:pic>
    </p:spTree>
    <p:extLst>
      <p:ext uri="{BB962C8B-B14F-4D97-AF65-F5344CB8AC3E}">
        <p14:creationId xmlns:p14="http://schemas.microsoft.com/office/powerpoint/2010/main" val="31161801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609458-051B-F449-A8DB-99544DEE3274}"/>
              </a:ext>
            </a:extLst>
          </p:cNvPr>
          <p:cNvSpPr>
            <a:spLocks noGrp="1"/>
          </p:cNvSpPr>
          <p:nvPr>
            <p:ph type="title"/>
          </p:nvPr>
        </p:nvSpPr>
        <p:spPr/>
        <p:txBody>
          <a:bodyPr/>
          <a:lstStyle/>
          <a:p>
            <a:r>
              <a:rPr lang="en-DK" dirty="0"/>
              <a:t>What to do next?</a:t>
            </a:r>
          </a:p>
        </p:txBody>
      </p:sp>
      <p:sp>
        <p:nvSpPr>
          <p:cNvPr id="3" name="Content Placeholder 2">
            <a:extLst>
              <a:ext uri="{FF2B5EF4-FFF2-40B4-BE49-F238E27FC236}">
                <a16:creationId xmlns:a16="http://schemas.microsoft.com/office/drawing/2014/main" id="{9E07C8C7-8E9F-3D40-9540-3BCF477467C7}"/>
              </a:ext>
            </a:extLst>
          </p:cNvPr>
          <p:cNvSpPr>
            <a:spLocks noGrp="1"/>
          </p:cNvSpPr>
          <p:nvPr>
            <p:ph idx="1"/>
          </p:nvPr>
        </p:nvSpPr>
        <p:spPr/>
        <p:txBody>
          <a:bodyPr/>
          <a:lstStyle/>
          <a:p>
            <a:r>
              <a:rPr lang="en-DK" dirty="0"/>
              <a:t>Collect more data!</a:t>
            </a:r>
          </a:p>
          <a:p>
            <a:endParaRPr lang="en-DK" dirty="0"/>
          </a:p>
          <a:p>
            <a:r>
              <a:rPr lang="en-DK" dirty="0"/>
              <a:t>Modeling what we think might cause the difference</a:t>
            </a:r>
          </a:p>
          <a:p>
            <a:pPr lvl="1"/>
            <a:r>
              <a:rPr lang="en-DK" dirty="0"/>
              <a:t>Parental attitude?</a:t>
            </a:r>
          </a:p>
          <a:p>
            <a:pPr lvl="1"/>
            <a:endParaRPr lang="en-DK" dirty="0"/>
          </a:p>
          <a:p>
            <a:r>
              <a:rPr lang="en-DK" dirty="0"/>
              <a:t>Assume there is a mixture of populations (e.g. 2: hyper-articulators and hypo-articulators, or contrarians and rule-followers) and model the outcome as a mixture of two gaussians</a:t>
            </a:r>
          </a:p>
          <a:p>
            <a:pPr lvl="1"/>
            <a:r>
              <a:rPr lang="en-DK" dirty="0"/>
              <a:t>Each participant is estimated as having a certain probability to belong to each gaussian</a:t>
            </a:r>
          </a:p>
          <a:p>
            <a:pPr lvl="1"/>
            <a:r>
              <a:rPr lang="en-DK" dirty="0"/>
              <a:t>Each mu and sd for each gaussian is also estimated</a:t>
            </a:r>
          </a:p>
        </p:txBody>
      </p:sp>
    </p:spTree>
    <p:extLst>
      <p:ext uri="{BB962C8B-B14F-4D97-AF65-F5344CB8AC3E}">
        <p14:creationId xmlns:p14="http://schemas.microsoft.com/office/powerpoint/2010/main" val="412562483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0BB8F6A-F422-B041-91CD-A5B9C0E2CFE8}"/>
              </a:ext>
            </a:extLst>
          </p:cNvPr>
          <p:cNvSpPr>
            <a:spLocks noGrp="1"/>
          </p:cNvSpPr>
          <p:nvPr>
            <p:ph type="title"/>
          </p:nvPr>
        </p:nvSpPr>
        <p:spPr/>
        <p:txBody>
          <a:bodyPr/>
          <a:lstStyle/>
          <a:p>
            <a:r>
              <a:rPr lang="en-DK" dirty="0"/>
              <a:t>Part 3</a:t>
            </a:r>
          </a:p>
        </p:txBody>
      </p:sp>
      <p:sp>
        <p:nvSpPr>
          <p:cNvPr id="5" name="Text Placeholder 4">
            <a:extLst>
              <a:ext uri="{FF2B5EF4-FFF2-40B4-BE49-F238E27FC236}">
                <a16:creationId xmlns:a16="http://schemas.microsoft.com/office/drawing/2014/main" id="{097C8320-4BE1-7D46-82FC-7FC31AF89C3B}"/>
              </a:ext>
            </a:extLst>
          </p:cNvPr>
          <p:cNvSpPr>
            <a:spLocks noGrp="1"/>
          </p:cNvSpPr>
          <p:nvPr>
            <p:ph type="body" idx="1"/>
          </p:nvPr>
        </p:nvSpPr>
        <p:spPr/>
        <p:txBody>
          <a:bodyPr/>
          <a:lstStyle/>
          <a:p>
            <a:endParaRPr lang="en-DK"/>
          </a:p>
        </p:txBody>
      </p:sp>
    </p:spTree>
    <p:extLst>
      <p:ext uri="{BB962C8B-B14F-4D97-AF65-F5344CB8AC3E}">
        <p14:creationId xmlns:p14="http://schemas.microsoft.com/office/powerpoint/2010/main" val="28999298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844938-E5B9-1142-B4C0-DEF40026D026}"/>
              </a:ext>
            </a:extLst>
          </p:cNvPr>
          <p:cNvSpPr>
            <a:spLocks noGrp="1"/>
          </p:cNvSpPr>
          <p:nvPr>
            <p:ph type="title"/>
          </p:nvPr>
        </p:nvSpPr>
        <p:spPr/>
        <p:txBody>
          <a:bodyPr/>
          <a:lstStyle/>
          <a:p>
            <a:r>
              <a:rPr lang="en-DK" dirty="0"/>
              <a:t>Using </a:t>
            </a:r>
            <a:br>
              <a:rPr lang="en-DK" dirty="0"/>
            </a:br>
            <a:r>
              <a:rPr lang="en-DK" dirty="0"/>
              <a:t>informed </a:t>
            </a:r>
            <a:br>
              <a:rPr lang="en-DK" dirty="0"/>
            </a:br>
            <a:r>
              <a:rPr lang="en-DK" dirty="0"/>
              <a:t>priors</a:t>
            </a:r>
          </a:p>
        </p:txBody>
      </p:sp>
      <p:sp>
        <p:nvSpPr>
          <p:cNvPr id="5" name="Text Placeholder 4">
            <a:extLst>
              <a:ext uri="{FF2B5EF4-FFF2-40B4-BE49-F238E27FC236}">
                <a16:creationId xmlns:a16="http://schemas.microsoft.com/office/drawing/2014/main" id="{44CC4932-FD5F-4248-BE8B-15277A20C0D6}"/>
              </a:ext>
            </a:extLst>
          </p:cNvPr>
          <p:cNvSpPr>
            <a:spLocks noGrp="1"/>
          </p:cNvSpPr>
          <p:nvPr>
            <p:ph type="body" idx="1"/>
          </p:nvPr>
        </p:nvSpPr>
        <p:spPr/>
        <p:txBody>
          <a:bodyPr/>
          <a:lstStyle/>
          <a:p>
            <a:endParaRPr lang="en-DK"/>
          </a:p>
        </p:txBody>
      </p:sp>
      <p:pic>
        <p:nvPicPr>
          <p:cNvPr id="6" name="Picture 2">
            <a:extLst>
              <a:ext uri="{FF2B5EF4-FFF2-40B4-BE49-F238E27FC236}">
                <a16:creationId xmlns:a16="http://schemas.microsoft.com/office/drawing/2014/main" id="{DF37889C-7C5B-7441-A9B5-76AE309E9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554" y="104502"/>
            <a:ext cx="5019455" cy="66905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8829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C3C356-F6FD-2D45-952E-B79C37D3269C}"/>
              </a:ext>
            </a:extLst>
          </p:cNvPr>
          <p:cNvSpPr>
            <a:spLocks noGrp="1"/>
          </p:cNvSpPr>
          <p:nvPr>
            <p:ph type="body" idx="1"/>
          </p:nvPr>
        </p:nvSpPr>
        <p:spPr/>
        <p:txBody>
          <a:bodyPr/>
          <a:lstStyle/>
          <a:p>
            <a:r>
              <a:rPr lang="en-DK" dirty="0"/>
              <a:t>Meta-analysis</a:t>
            </a:r>
          </a:p>
        </p:txBody>
      </p:sp>
      <p:sp>
        <p:nvSpPr>
          <p:cNvPr id="6" name="Content Placeholder 5">
            <a:extLst>
              <a:ext uri="{FF2B5EF4-FFF2-40B4-BE49-F238E27FC236}">
                <a16:creationId xmlns:a16="http://schemas.microsoft.com/office/drawing/2014/main" id="{74F71B36-5776-944B-85E8-DE177DAE8687}"/>
              </a:ext>
            </a:extLst>
          </p:cNvPr>
          <p:cNvSpPr>
            <a:spLocks noGrp="1"/>
          </p:cNvSpPr>
          <p:nvPr>
            <p:ph sz="half" idx="2"/>
          </p:nvPr>
        </p:nvSpPr>
        <p:spPr/>
        <p:txBody>
          <a:bodyPr/>
          <a:lstStyle/>
          <a:p>
            <a:r>
              <a:rPr lang="en-GB" dirty="0"/>
              <a:t>Mean ES: 0.62, SE = .13</a:t>
            </a:r>
          </a:p>
          <a:p>
            <a:r>
              <a:rPr lang="en-GB" dirty="0"/>
              <a:t>(</a:t>
            </a:r>
            <a:r>
              <a:rPr lang="en-GB" dirty="0" err="1"/>
              <a:t>Lovcecic</a:t>
            </a:r>
            <a:r>
              <a:rPr lang="en-GB" dirty="0"/>
              <a:t> et al, in prep)</a:t>
            </a:r>
            <a:endParaRPr lang="en-DK" dirty="0"/>
          </a:p>
        </p:txBody>
      </p:sp>
      <p:sp>
        <p:nvSpPr>
          <p:cNvPr id="7" name="Text Placeholder 6">
            <a:extLst>
              <a:ext uri="{FF2B5EF4-FFF2-40B4-BE49-F238E27FC236}">
                <a16:creationId xmlns:a16="http://schemas.microsoft.com/office/drawing/2014/main" id="{E179C58C-F47B-2742-A587-8EE28D525502}"/>
              </a:ext>
            </a:extLst>
          </p:cNvPr>
          <p:cNvSpPr>
            <a:spLocks noGrp="1"/>
          </p:cNvSpPr>
          <p:nvPr>
            <p:ph type="body" sz="quarter" idx="3"/>
          </p:nvPr>
        </p:nvSpPr>
        <p:spPr/>
        <p:txBody>
          <a:bodyPr/>
          <a:lstStyle/>
          <a:p>
            <a:r>
              <a:rPr lang="en-DK" dirty="0"/>
              <a:t>Danish study (Christina)</a:t>
            </a:r>
          </a:p>
        </p:txBody>
      </p:sp>
      <p:sp>
        <p:nvSpPr>
          <p:cNvPr id="8" name="Content Placeholder 7">
            <a:extLst>
              <a:ext uri="{FF2B5EF4-FFF2-40B4-BE49-F238E27FC236}">
                <a16:creationId xmlns:a16="http://schemas.microsoft.com/office/drawing/2014/main" id="{888F6E41-48F1-864D-A211-F1AB26E17EE6}"/>
              </a:ext>
            </a:extLst>
          </p:cNvPr>
          <p:cNvSpPr>
            <a:spLocks noGrp="1"/>
          </p:cNvSpPr>
          <p:nvPr>
            <p:ph sz="quarter" idx="4"/>
          </p:nvPr>
        </p:nvSpPr>
        <p:spPr/>
        <p:txBody>
          <a:bodyPr/>
          <a:lstStyle/>
          <a:p>
            <a:r>
              <a:rPr lang="en-GB" dirty="0"/>
              <a:t>Mean ES: -0.1,	 SE = 0.04</a:t>
            </a:r>
          </a:p>
          <a:p>
            <a:r>
              <a:rPr lang="en-GB" dirty="0"/>
              <a:t>(Dideriksen et al, unpublished)</a:t>
            </a:r>
            <a:endParaRPr lang="en-DK" dirty="0"/>
          </a:p>
        </p:txBody>
      </p:sp>
      <p:sp>
        <p:nvSpPr>
          <p:cNvPr id="4" name="Title 3">
            <a:extLst>
              <a:ext uri="{FF2B5EF4-FFF2-40B4-BE49-F238E27FC236}">
                <a16:creationId xmlns:a16="http://schemas.microsoft.com/office/drawing/2014/main" id="{7610FE02-E286-704A-8068-D19969351122}"/>
              </a:ext>
            </a:extLst>
          </p:cNvPr>
          <p:cNvSpPr>
            <a:spLocks noGrp="1"/>
          </p:cNvSpPr>
          <p:nvPr>
            <p:ph type="title"/>
          </p:nvPr>
        </p:nvSpPr>
        <p:spPr/>
        <p:txBody>
          <a:bodyPr/>
          <a:lstStyle/>
          <a:p>
            <a:r>
              <a:rPr lang="en-DK" dirty="0"/>
              <a:t>Two additional priors</a:t>
            </a:r>
          </a:p>
        </p:txBody>
      </p:sp>
    </p:spTree>
    <p:extLst>
      <p:ext uri="{BB962C8B-B14F-4D97-AF65-F5344CB8AC3E}">
        <p14:creationId xmlns:p14="http://schemas.microsoft.com/office/powerpoint/2010/main" val="6099675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7EC3C356-F6FD-2D45-952E-B79C37D3269C}"/>
              </a:ext>
            </a:extLst>
          </p:cNvPr>
          <p:cNvSpPr>
            <a:spLocks noGrp="1"/>
          </p:cNvSpPr>
          <p:nvPr>
            <p:ph type="body" idx="1"/>
          </p:nvPr>
        </p:nvSpPr>
        <p:spPr/>
        <p:txBody>
          <a:bodyPr/>
          <a:lstStyle/>
          <a:p>
            <a:r>
              <a:rPr lang="en-DK" dirty="0"/>
              <a:t>Meta-analysis</a:t>
            </a:r>
          </a:p>
        </p:txBody>
      </p:sp>
      <p:sp>
        <p:nvSpPr>
          <p:cNvPr id="6" name="Content Placeholder 5">
            <a:extLst>
              <a:ext uri="{FF2B5EF4-FFF2-40B4-BE49-F238E27FC236}">
                <a16:creationId xmlns:a16="http://schemas.microsoft.com/office/drawing/2014/main" id="{74F71B36-5776-944B-85E8-DE177DAE8687}"/>
              </a:ext>
            </a:extLst>
          </p:cNvPr>
          <p:cNvSpPr>
            <a:spLocks noGrp="1"/>
          </p:cNvSpPr>
          <p:nvPr>
            <p:ph sz="half" idx="2"/>
          </p:nvPr>
        </p:nvSpPr>
        <p:spPr/>
        <p:txBody>
          <a:bodyPr/>
          <a:lstStyle/>
          <a:p>
            <a:r>
              <a:rPr lang="en-GB" dirty="0"/>
              <a:t>Mean ES: 0.62, SE = .13</a:t>
            </a:r>
            <a:endParaRPr lang="en-DK" dirty="0"/>
          </a:p>
        </p:txBody>
      </p:sp>
      <p:sp>
        <p:nvSpPr>
          <p:cNvPr id="7" name="Text Placeholder 6">
            <a:extLst>
              <a:ext uri="{FF2B5EF4-FFF2-40B4-BE49-F238E27FC236}">
                <a16:creationId xmlns:a16="http://schemas.microsoft.com/office/drawing/2014/main" id="{E179C58C-F47B-2742-A587-8EE28D525502}"/>
              </a:ext>
            </a:extLst>
          </p:cNvPr>
          <p:cNvSpPr>
            <a:spLocks noGrp="1"/>
          </p:cNvSpPr>
          <p:nvPr>
            <p:ph type="body" sz="quarter" idx="3"/>
          </p:nvPr>
        </p:nvSpPr>
        <p:spPr/>
        <p:txBody>
          <a:bodyPr/>
          <a:lstStyle/>
          <a:p>
            <a:r>
              <a:rPr lang="en-DK" dirty="0"/>
              <a:t>Danish study (Christina)</a:t>
            </a:r>
          </a:p>
        </p:txBody>
      </p:sp>
      <p:sp>
        <p:nvSpPr>
          <p:cNvPr id="8" name="Content Placeholder 7">
            <a:extLst>
              <a:ext uri="{FF2B5EF4-FFF2-40B4-BE49-F238E27FC236}">
                <a16:creationId xmlns:a16="http://schemas.microsoft.com/office/drawing/2014/main" id="{888F6E41-48F1-864D-A211-F1AB26E17EE6}"/>
              </a:ext>
            </a:extLst>
          </p:cNvPr>
          <p:cNvSpPr>
            <a:spLocks noGrp="1"/>
          </p:cNvSpPr>
          <p:nvPr>
            <p:ph sz="quarter" idx="4"/>
          </p:nvPr>
        </p:nvSpPr>
        <p:spPr/>
        <p:txBody>
          <a:bodyPr/>
          <a:lstStyle/>
          <a:p>
            <a:r>
              <a:rPr lang="en-GB" dirty="0"/>
              <a:t>Mean ES: -0.1,	 SE = 0.04</a:t>
            </a:r>
            <a:endParaRPr lang="en-DK" dirty="0"/>
          </a:p>
        </p:txBody>
      </p:sp>
      <p:sp>
        <p:nvSpPr>
          <p:cNvPr id="4" name="Title 3">
            <a:extLst>
              <a:ext uri="{FF2B5EF4-FFF2-40B4-BE49-F238E27FC236}">
                <a16:creationId xmlns:a16="http://schemas.microsoft.com/office/drawing/2014/main" id="{7610FE02-E286-704A-8068-D19969351122}"/>
              </a:ext>
            </a:extLst>
          </p:cNvPr>
          <p:cNvSpPr>
            <a:spLocks noGrp="1"/>
          </p:cNvSpPr>
          <p:nvPr>
            <p:ph type="title"/>
          </p:nvPr>
        </p:nvSpPr>
        <p:spPr/>
        <p:txBody>
          <a:bodyPr/>
          <a:lstStyle/>
          <a:p>
            <a:r>
              <a:rPr lang="en-DK" dirty="0"/>
              <a:t>Two additional priors</a:t>
            </a:r>
          </a:p>
        </p:txBody>
      </p:sp>
      <p:sp>
        <p:nvSpPr>
          <p:cNvPr id="10" name="TextBox 9">
            <a:extLst>
              <a:ext uri="{FF2B5EF4-FFF2-40B4-BE49-F238E27FC236}">
                <a16:creationId xmlns:a16="http://schemas.microsoft.com/office/drawing/2014/main" id="{68B8FCE9-AAED-0A44-B30C-9C3BFC1E619F}"/>
              </a:ext>
            </a:extLst>
          </p:cNvPr>
          <p:cNvSpPr txBox="1"/>
          <p:nvPr/>
        </p:nvSpPr>
        <p:spPr>
          <a:xfrm>
            <a:off x="8077200" y="3429000"/>
            <a:ext cx="4114800" cy="3139321"/>
          </a:xfrm>
          <a:prstGeom prst="rect">
            <a:avLst/>
          </a:prstGeom>
          <a:noFill/>
        </p:spPr>
        <p:txBody>
          <a:bodyPr wrap="square" lIns="91440" tIns="45720" rIns="91440" bIns="45720" rtlCol="0" anchor="t">
            <a:spAutoFit/>
          </a:bodyPr>
          <a:lstStyle/>
          <a:p>
            <a:r>
              <a:rPr lang="en-GB" dirty="0"/>
              <a:t>df &lt;- </a:t>
            </a:r>
            <a:r>
              <a:rPr lang="en-GB" dirty="0" err="1"/>
              <a:t>tibble</a:t>
            </a:r>
            <a:r>
              <a:rPr lang="en-GB" dirty="0"/>
              <a:t>(MA=</a:t>
            </a:r>
            <a:r>
              <a:rPr lang="en-GB" dirty="0" err="1"/>
              <a:t>rnorm</a:t>
            </a:r>
            <a:r>
              <a:rPr lang="en-GB" dirty="0"/>
              <a:t>(1e4,0.62, 0.13), Christina=</a:t>
            </a:r>
            <a:r>
              <a:rPr lang="en-GB" dirty="0" err="1"/>
              <a:t>rnorm</a:t>
            </a:r>
            <a:r>
              <a:rPr lang="en-GB" dirty="0"/>
              <a:t>(1e4,-0.1, 0.04), </a:t>
            </a:r>
            <a:r>
              <a:rPr lang="en-GB" dirty="0" err="1"/>
              <a:t>skeptical</a:t>
            </a:r>
            <a:r>
              <a:rPr lang="en-GB" dirty="0"/>
              <a:t>= </a:t>
            </a:r>
            <a:r>
              <a:rPr lang="en-GB" dirty="0" err="1"/>
              <a:t>rnorm</a:t>
            </a:r>
            <a:r>
              <a:rPr lang="en-GB" dirty="0"/>
              <a:t>(1e4, 0, 0.3))</a:t>
            </a:r>
          </a:p>
          <a:p>
            <a:endParaRPr lang="en-GB" dirty="0"/>
          </a:p>
          <a:p>
            <a:r>
              <a:rPr lang="en-GB" dirty="0" err="1"/>
              <a:t>ggplot</a:t>
            </a:r>
            <a:r>
              <a:rPr lang="en-GB" dirty="0"/>
              <a:t>(</a:t>
            </a:r>
            <a:r>
              <a:rPr lang="en-GB" dirty="0" err="1"/>
              <a:t>df</a:t>
            </a:r>
            <a:r>
              <a:rPr lang="en-GB" dirty="0"/>
              <a:t>) + </a:t>
            </a:r>
            <a:r>
              <a:rPr lang="en-GB" dirty="0" err="1"/>
              <a:t>theme_classic</a:t>
            </a:r>
            <a:r>
              <a:rPr lang="en-GB" dirty="0"/>
              <a:t>() + </a:t>
            </a:r>
            <a:r>
              <a:rPr lang="en-GB" dirty="0" err="1"/>
              <a:t>geom_density</a:t>
            </a:r>
            <a:r>
              <a:rPr lang="en-GB" dirty="0"/>
              <a:t>(</a:t>
            </a:r>
            <a:r>
              <a:rPr lang="en-GB" dirty="0" err="1"/>
              <a:t>aes</a:t>
            </a:r>
            <a:r>
              <a:rPr lang="en-GB" dirty="0"/>
              <a:t>(MA), alpha=0.3, fill="</a:t>
            </a:r>
            <a:r>
              <a:rPr lang="en-GB" dirty="0" err="1"/>
              <a:t>steelblue</a:t>
            </a:r>
            <a:r>
              <a:rPr lang="en-GB" dirty="0"/>
              <a:t>")+ </a:t>
            </a:r>
            <a:r>
              <a:rPr lang="en-GB" dirty="0" err="1"/>
              <a:t>geom_density</a:t>
            </a:r>
            <a:r>
              <a:rPr lang="en-GB" dirty="0"/>
              <a:t>(</a:t>
            </a:r>
            <a:r>
              <a:rPr lang="en-GB" dirty="0" err="1"/>
              <a:t>aes</a:t>
            </a:r>
            <a:r>
              <a:rPr lang="en-GB" dirty="0"/>
              <a:t>(Christina), alpha=0.3, fill="</a:t>
            </a:r>
            <a:r>
              <a:rPr lang="en-GB" dirty="0">
                <a:ea typeface="+mn-lt"/>
                <a:cs typeface="+mn-lt"/>
              </a:rPr>
              <a:t>orange</a:t>
            </a:r>
            <a:r>
              <a:rPr lang="en-GB" dirty="0"/>
              <a:t>") + </a:t>
            </a:r>
            <a:r>
              <a:rPr lang="en-GB" dirty="0" err="1"/>
              <a:t>geom_density</a:t>
            </a:r>
            <a:r>
              <a:rPr lang="en-GB" dirty="0"/>
              <a:t>(</a:t>
            </a:r>
            <a:r>
              <a:rPr lang="en-GB" dirty="0" err="1"/>
              <a:t>aes</a:t>
            </a:r>
            <a:r>
              <a:rPr lang="en-GB" dirty="0"/>
              <a:t>(</a:t>
            </a:r>
            <a:r>
              <a:rPr lang="en-GB" dirty="0" err="1"/>
              <a:t>skeptical</a:t>
            </a:r>
            <a:r>
              <a:rPr lang="en-GB" dirty="0"/>
              <a:t>), alpha=0.3, fill="</a:t>
            </a:r>
            <a:r>
              <a:rPr lang="en-GB" dirty="0" err="1">
                <a:ea typeface="+mn-lt"/>
                <a:cs typeface="+mn-lt"/>
              </a:rPr>
              <a:t>darkgreen</a:t>
            </a:r>
            <a:r>
              <a:rPr lang="en-GB" dirty="0"/>
              <a:t>")</a:t>
            </a:r>
            <a:endParaRPr lang="en-DK" dirty="0"/>
          </a:p>
        </p:txBody>
      </p:sp>
      <p:pic>
        <p:nvPicPr>
          <p:cNvPr id="11" name="Grafik 11">
            <a:extLst>
              <a:ext uri="{FF2B5EF4-FFF2-40B4-BE49-F238E27FC236}">
                <a16:creationId xmlns:a16="http://schemas.microsoft.com/office/drawing/2014/main" id="{9DC959DC-E112-488A-B77C-1D95440195B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60773" y="3404853"/>
            <a:ext cx="4686594" cy="3196712"/>
          </a:xfrm>
          <a:prstGeom prst="rect">
            <a:avLst/>
          </a:prstGeom>
        </p:spPr>
      </p:pic>
    </p:spTree>
    <p:extLst>
      <p:ext uri="{BB962C8B-B14F-4D97-AF65-F5344CB8AC3E}">
        <p14:creationId xmlns:p14="http://schemas.microsoft.com/office/powerpoint/2010/main" val="168702170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866B8-84A9-406D-A759-A58958C4F99E}"/>
              </a:ext>
            </a:extLst>
          </p:cNvPr>
          <p:cNvSpPr>
            <a:spLocks noGrp="1"/>
          </p:cNvSpPr>
          <p:nvPr>
            <p:ph type="title"/>
          </p:nvPr>
        </p:nvSpPr>
        <p:spPr/>
        <p:txBody>
          <a:bodyPr/>
          <a:lstStyle/>
          <a:p>
            <a:r>
              <a:rPr lang="da-DK" dirty="0">
                <a:latin typeface="Rockwell Condensed"/>
              </a:rPr>
              <a:t>How do The </a:t>
            </a:r>
            <a:r>
              <a:rPr lang="da-DK" dirty="0" err="1">
                <a:latin typeface="Rockwell Condensed"/>
              </a:rPr>
              <a:t>informed</a:t>
            </a:r>
            <a:r>
              <a:rPr lang="da-DK" dirty="0">
                <a:latin typeface="Rockwell Condensed"/>
              </a:rPr>
              <a:t> Priors </a:t>
            </a:r>
            <a:r>
              <a:rPr lang="da-DK" dirty="0" err="1">
                <a:latin typeface="Rockwell Condensed"/>
              </a:rPr>
              <a:t>update</a:t>
            </a:r>
            <a:r>
              <a:rPr lang="da-DK" dirty="0">
                <a:latin typeface="Rockwell Condensed"/>
              </a:rPr>
              <a:t> </a:t>
            </a:r>
            <a:r>
              <a:rPr lang="da-DK" dirty="0" err="1">
                <a:latin typeface="Rockwell Condensed"/>
              </a:rPr>
              <a:t>After</a:t>
            </a:r>
            <a:r>
              <a:rPr lang="da-DK" dirty="0">
                <a:latin typeface="Rockwell Condensed"/>
              </a:rPr>
              <a:t> </a:t>
            </a:r>
            <a:r>
              <a:rPr lang="da-DK" dirty="0" err="1">
                <a:latin typeface="Rockwell Condensed"/>
              </a:rPr>
              <a:t>seeing</a:t>
            </a:r>
            <a:r>
              <a:rPr lang="da-DK" dirty="0">
                <a:latin typeface="Rockwell Condensed"/>
              </a:rPr>
              <a:t> the data?</a:t>
            </a:r>
          </a:p>
        </p:txBody>
      </p:sp>
      <p:sp>
        <p:nvSpPr>
          <p:cNvPr id="5" name="TextBox 4">
            <a:extLst>
              <a:ext uri="{FF2B5EF4-FFF2-40B4-BE49-F238E27FC236}">
                <a16:creationId xmlns:a16="http://schemas.microsoft.com/office/drawing/2014/main" id="{BFA666D2-13E6-F34B-ADC9-EB58FDAD16FB}"/>
              </a:ext>
            </a:extLst>
          </p:cNvPr>
          <p:cNvSpPr txBox="1"/>
          <p:nvPr/>
        </p:nvSpPr>
        <p:spPr>
          <a:xfrm>
            <a:off x="9235440" y="2495006"/>
            <a:ext cx="1443024" cy="369332"/>
          </a:xfrm>
          <a:prstGeom prst="rect">
            <a:avLst/>
          </a:prstGeom>
          <a:noFill/>
        </p:spPr>
        <p:txBody>
          <a:bodyPr wrap="none" rtlCol="0">
            <a:spAutoFit/>
          </a:bodyPr>
          <a:lstStyle/>
          <a:p>
            <a:r>
              <a:rPr lang="en-DK" dirty="0"/>
              <a:t>Comments?</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1570EC-FC43-6E40-8B10-0D243779B409}"/>
                  </a:ext>
                </a:extLst>
              </p14:cNvPr>
              <p14:cNvContentPartPr/>
              <p14:nvPr/>
            </p14:nvContentPartPr>
            <p14:xfrm>
              <a:off x="4556698" y="4307643"/>
              <a:ext cx="217080" cy="1672560"/>
            </p14:xfrm>
          </p:contentPart>
        </mc:Choice>
        <mc:Fallback xmlns="">
          <p:pic>
            <p:nvPicPr>
              <p:cNvPr id="6" name="Ink 5">
                <a:extLst>
                  <a:ext uri="{FF2B5EF4-FFF2-40B4-BE49-F238E27FC236}">
                    <a16:creationId xmlns:a16="http://schemas.microsoft.com/office/drawing/2014/main" id="{0B1570EC-FC43-6E40-8B10-0D243779B409}"/>
                  </a:ext>
                </a:extLst>
              </p:cNvPr>
              <p:cNvPicPr/>
              <p:nvPr/>
            </p:nvPicPr>
            <p:blipFill>
              <a:blip r:embed="rId3"/>
              <a:stretch>
                <a:fillRect/>
              </a:stretch>
            </p:blipFill>
            <p:spPr>
              <a:xfrm>
                <a:off x="4547698" y="4298643"/>
                <a:ext cx="234720" cy="1690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7A9C551-27DD-7E40-ACDD-A733DF87E968}"/>
                  </a:ext>
                </a:extLst>
              </p14:cNvPr>
              <p14:cNvContentPartPr/>
              <p14:nvPr/>
            </p14:nvContentPartPr>
            <p14:xfrm>
              <a:off x="4300018" y="4302243"/>
              <a:ext cx="874080" cy="1836000"/>
            </p14:xfrm>
          </p:contentPart>
        </mc:Choice>
        <mc:Fallback xmlns="">
          <p:pic>
            <p:nvPicPr>
              <p:cNvPr id="7" name="Ink 6">
                <a:extLst>
                  <a:ext uri="{FF2B5EF4-FFF2-40B4-BE49-F238E27FC236}">
                    <a16:creationId xmlns:a16="http://schemas.microsoft.com/office/drawing/2014/main" id="{47A9C551-27DD-7E40-ACDD-A733DF87E968}"/>
                  </a:ext>
                </a:extLst>
              </p:cNvPr>
              <p:cNvPicPr/>
              <p:nvPr/>
            </p:nvPicPr>
            <p:blipFill>
              <a:blip r:embed="rId8"/>
              <a:stretch>
                <a:fillRect/>
              </a:stretch>
            </p:blipFill>
            <p:spPr>
              <a:xfrm>
                <a:off x="4291018" y="4293603"/>
                <a:ext cx="891720" cy="1853640"/>
              </a:xfrm>
              <a:prstGeom prst="rect">
                <a:avLst/>
              </a:prstGeom>
            </p:spPr>
          </p:pic>
        </mc:Fallback>
      </mc:AlternateContent>
      <p:pic>
        <p:nvPicPr>
          <p:cNvPr id="9" name="Grafik 9">
            <a:extLst>
              <a:ext uri="{FF2B5EF4-FFF2-40B4-BE49-F238E27FC236}">
                <a16:creationId xmlns:a16="http://schemas.microsoft.com/office/drawing/2014/main" id="{A8BBE5FB-C28C-46CD-AF9F-0A1FA548182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48120" y="1868672"/>
            <a:ext cx="6588642" cy="4975445"/>
          </a:xfrm>
          <a:prstGeom prst="rect">
            <a:avLst/>
          </a:prstGeom>
        </p:spPr>
      </p:pic>
    </p:spTree>
    <p:extLst>
      <p:ext uri="{BB962C8B-B14F-4D97-AF65-F5344CB8AC3E}">
        <p14:creationId xmlns:p14="http://schemas.microsoft.com/office/powerpoint/2010/main" val="5067494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FB866B8-84A9-406D-A759-A58958C4F99E}"/>
              </a:ext>
            </a:extLst>
          </p:cNvPr>
          <p:cNvSpPr>
            <a:spLocks noGrp="1"/>
          </p:cNvSpPr>
          <p:nvPr>
            <p:ph type="title"/>
          </p:nvPr>
        </p:nvSpPr>
        <p:spPr/>
        <p:txBody>
          <a:bodyPr/>
          <a:lstStyle/>
          <a:p>
            <a:r>
              <a:rPr lang="da-DK" dirty="0">
                <a:latin typeface="Rockwell Condensed"/>
              </a:rPr>
              <a:t>How do The </a:t>
            </a:r>
            <a:r>
              <a:rPr lang="da-DK" dirty="0" err="1">
                <a:latin typeface="Rockwell Condensed"/>
              </a:rPr>
              <a:t>informed</a:t>
            </a:r>
            <a:r>
              <a:rPr lang="da-DK" dirty="0">
                <a:latin typeface="Rockwell Condensed"/>
              </a:rPr>
              <a:t> Priors </a:t>
            </a:r>
            <a:r>
              <a:rPr lang="da-DK" dirty="0" err="1">
                <a:latin typeface="Rockwell Condensed"/>
              </a:rPr>
              <a:t>update</a:t>
            </a:r>
            <a:r>
              <a:rPr lang="da-DK" dirty="0">
                <a:latin typeface="Rockwell Condensed"/>
              </a:rPr>
              <a:t> </a:t>
            </a:r>
            <a:r>
              <a:rPr lang="da-DK" dirty="0" err="1">
                <a:latin typeface="Rockwell Condensed"/>
              </a:rPr>
              <a:t>After</a:t>
            </a:r>
            <a:r>
              <a:rPr lang="da-DK" dirty="0">
                <a:latin typeface="Rockwell Condensed"/>
              </a:rPr>
              <a:t> </a:t>
            </a:r>
            <a:r>
              <a:rPr lang="da-DK" dirty="0" err="1">
                <a:latin typeface="Rockwell Condensed"/>
              </a:rPr>
              <a:t>seeing</a:t>
            </a:r>
            <a:r>
              <a:rPr lang="da-DK" dirty="0">
                <a:latin typeface="Rockwell Condensed"/>
              </a:rPr>
              <a:t> the data?</a:t>
            </a:r>
          </a:p>
        </p:txBody>
      </p:sp>
      <mc:AlternateContent xmlns:mc="http://schemas.openxmlformats.org/markup-compatibility/2006" xmlns:p14="http://schemas.microsoft.com/office/powerpoint/2010/main">
        <mc:Choice Requires="p14">
          <p:contentPart p14:bwMode="auto" r:id="rId2">
            <p14:nvContentPartPr>
              <p14:cNvPr id="6" name="Ink 5">
                <a:extLst>
                  <a:ext uri="{FF2B5EF4-FFF2-40B4-BE49-F238E27FC236}">
                    <a16:creationId xmlns:a16="http://schemas.microsoft.com/office/drawing/2014/main" id="{0B1570EC-FC43-6E40-8B10-0D243779B409}"/>
                  </a:ext>
                </a:extLst>
              </p14:cNvPr>
              <p14:cNvContentPartPr/>
              <p14:nvPr/>
            </p14:nvContentPartPr>
            <p14:xfrm>
              <a:off x="4556698" y="4307643"/>
              <a:ext cx="217080" cy="1672560"/>
            </p14:xfrm>
          </p:contentPart>
        </mc:Choice>
        <mc:Fallback xmlns="">
          <p:pic>
            <p:nvPicPr>
              <p:cNvPr id="6" name="Ink 5">
                <a:extLst>
                  <a:ext uri="{FF2B5EF4-FFF2-40B4-BE49-F238E27FC236}">
                    <a16:creationId xmlns:a16="http://schemas.microsoft.com/office/drawing/2014/main" id="{0B1570EC-FC43-6E40-8B10-0D243779B409}"/>
                  </a:ext>
                </a:extLst>
              </p:cNvPr>
              <p:cNvPicPr/>
              <p:nvPr/>
            </p:nvPicPr>
            <p:blipFill>
              <a:blip r:embed="rId3"/>
              <a:stretch>
                <a:fillRect/>
              </a:stretch>
            </p:blipFill>
            <p:spPr>
              <a:xfrm>
                <a:off x="4547698" y="4298643"/>
                <a:ext cx="234720" cy="16902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47A9C551-27DD-7E40-ACDD-A733DF87E968}"/>
                  </a:ext>
                </a:extLst>
              </p14:cNvPr>
              <p14:cNvContentPartPr/>
              <p14:nvPr/>
            </p14:nvContentPartPr>
            <p14:xfrm>
              <a:off x="4300018" y="4302243"/>
              <a:ext cx="874080" cy="1836000"/>
            </p14:xfrm>
          </p:contentPart>
        </mc:Choice>
        <mc:Fallback xmlns="">
          <p:pic>
            <p:nvPicPr>
              <p:cNvPr id="7" name="Ink 6">
                <a:extLst>
                  <a:ext uri="{FF2B5EF4-FFF2-40B4-BE49-F238E27FC236}">
                    <a16:creationId xmlns:a16="http://schemas.microsoft.com/office/drawing/2014/main" id="{47A9C551-27DD-7E40-ACDD-A733DF87E968}"/>
                  </a:ext>
                </a:extLst>
              </p:cNvPr>
              <p:cNvPicPr/>
              <p:nvPr/>
            </p:nvPicPr>
            <p:blipFill>
              <a:blip r:embed="rId5"/>
              <a:stretch>
                <a:fillRect/>
              </a:stretch>
            </p:blipFill>
            <p:spPr>
              <a:xfrm>
                <a:off x="4291018" y="4293243"/>
                <a:ext cx="891720" cy="1853640"/>
              </a:xfrm>
              <a:prstGeom prst="rect">
                <a:avLst/>
              </a:prstGeom>
            </p:spPr>
          </p:pic>
        </mc:Fallback>
      </mc:AlternateContent>
      <p:pic>
        <p:nvPicPr>
          <p:cNvPr id="9" name="Grafik 9">
            <a:extLst>
              <a:ext uri="{FF2B5EF4-FFF2-40B4-BE49-F238E27FC236}">
                <a16:creationId xmlns:a16="http://schemas.microsoft.com/office/drawing/2014/main" id="{A8BBE5FB-C28C-46CD-AF9F-0A1FA548182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5096" y="1933647"/>
            <a:ext cx="6423248" cy="4851400"/>
          </a:xfrm>
          <a:prstGeom prst="rect">
            <a:avLst/>
          </a:prstGeom>
        </p:spPr>
      </p:pic>
      <p:sp>
        <p:nvSpPr>
          <p:cNvPr id="3" name="Rectangle 3">
            <a:extLst>
              <a:ext uri="{FF2B5EF4-FFF2-40B4-BE49-F238E27FC236}">
                <a16:creationId xmlns:a16="http://schemas.microsoft.com/office/drawing/2014/main" id="{4D5BECBB-5A31-40CB-99FD-5CFDCBA94438}"/>
              </a:ext>
            </a:extLst>
          </p:cNvPr>
          <p:cNvSpPr/>
          <p:nvPr/>
        </p:nvSpPr>
        <p:spPr>
          <a:xfrm>
            <a:off x="6002487" y="2795741"/>
            <a:ext cx="6096000" cy="2308324"/>
          </a:xfrm>
          <a:prstGeom prst="rect">
            <a:avLst/>
          </a:prstGeom>
        </p:spPr>
        <p:txBody>
          <a:bodyPr lIns="91440" tIns="45720" rIns="91440" bIns="45720" anchor="t">
            <a:spAutoFit/>
          </a:bodyPr>
          <a:lstStyle/>
          <a:p>
            <a:pPr marL="742950" lvl="1" indent="-285750">
              <a:buClr>
                <a:srgbClr val="9E3611"/>
              </a:buClr>
              <a:buFont typeface="Arial" panose="020B0604020202020204" pitchFamily="34" charset="0"/>
              <a:buChar char="•"/>
            </a:pPr>
            <a:r>
              <a:rPr lang="da-DK" dirty="0" err="1"/>
              <a:t>Why</a:t>
            </a:r>
            <a:r>
              <a:rPr lang="da-DK" dirty="0"/>
              <a:t> do the Danish and MA </a:t>
            </a:r>
            <a:r>
              <a:rPr lang="da-DK" dirty="0" err="1"/>
              <a:t>posteriors</a:t>
            </a:r>
            <a:r>
              <a:rPr lang="da-DK" dirty="0"/>
              <a:t> not shift as </a:t>
            </a:r>
            <a:r>
              <a:rPr lang="da-DK" dirty="0" err="1"/>
              <a:t>much</a:t>
            </a:r>
            <a:r>
              <a:rPr lang="da-DK" dirty="0"/>
              <a:t> as the </a:t>
            </a:r>
            <a:r>
              <a:rPr lang="da-DK" dirty="0" err="1"/>
              <a:t>skeptical</a:t>
            </a:r>
            <a:r>
              <a:rPr lang="da-DK" dirty="0"/>
              <a:t> </a:t>
            </a:r>
            <a:r>
              <a:rPr lang="da-DK" dirty="0" err="1"/>
              <a:t>one</a:t>
            </a:r>
            <a:r>
              <a:rPr lang="da-DK" dirty="0"/>
              <a:t>?</a:t>
            </a:r>
          </a:p>
          <a:p>
            <a:pPr marL="742950" lvl="1" indent="-285750">
              <a:buClr>
                <a:srgbClr val="9E3611"/>
              </a:buClr>
              <a:buFont typeface="Arial" panose="020B0604020202020204" pitchFamily="34" charset="0"/>
              <a:buChar char="•"/>
            </a:pPr>
            <a:r>
              <a:rPr lang="en-DK" dirty="0"/>
              <a:t>Is this good or bad?</a:t>
            </a:r>
          </a:p>
          <a:p>
            <a:pPr marL="742950" lvl="1" indent="-285750">
              <a:buClr>
                <a:srgbClr val="9E3611"/>
              </a:buClr>
              <a:buFont typeface="Arial" panose="020B0604020202020204" pitchFamily="34" charset="0"/>
              <a:buChar char="•"/>
            </a:pPr>
            <a:r>
              <a:rPr lang="en-DK" dirty="0"/>
              <a:t>IF you think this is bad, what would you do to ameliorate the situation?</a:t>
            </a:r>
          </a:p>
          <a:p>
            <a:pPr marL="742950" lvl="1" indent="-285750">
              <a:buClr>
                <a:srgbClr val="9E3611"/>
              </a:buClr>
              <a:buFont typeface="Arial" panose="020B0604020202020204" pitchFamily="34" charset="0"/>
              <a:buChar char="•"/>
            </a:pPr>
            <a:r>
              <a:rPr lang="en-DK" dirty="0"/>
              <a:t>What does this tell us about the nature of evidence accumulation in Bayesian models?</a:t>
            </a:r>
          </a:p>
          <a:p>
            <a:pPr marL="742950" lvl="1" indent="-285750">
              <a:buClr>
                <a:srgbClr val="9E3611"/>
              </a:buClr>
              <a:buFont typeface="Arial" panose="020B0604020202020204" pitchFamily="34" charset="0"/>
              <a:buChar char="•"/>
            </a:pPr>
            <a:endParaRPr lang="en-DK" dirty="0"/>
          </a:p>
        </p:txBody>
      </p:sp>
      <p:sp>
        <p:nvSpPr>
          <p:cNvPr id="4" name="TextBox 3">
            <a:extLst>
              <a:ext uri="{FF2B5EF4-FFF2-40B4-BE49-F238E27FC236}">
                <a16:creationId xmlns:a16="http://schemas.microsoft.com/office/drawing/2014/main" id="{E0BAD26D-A07F-724E-B1F1-8B70174517F7}"/>
              </a:ext>
            </a:extLst>
          </p:cNvPr>
          <p:cNvSpPr txBox="1"/>
          <p:nvPr/>
        </p:nvSpPr>
        <p:spPr>
          <a:xfrm>
            <a:off x="6792686" y="5107572"/>
            <a:ext cx="4920963" cy="1754326"/>
          </a:xfrm>
          <a:prstGeom prst="rect">
            <a:avLst/>
          </a:prstGeom>
          <a:noFill/>
        </p:spPr>
        <p:txBody>
          <a:bodyPr wrap="none" rtlCol="0">
            <a:spAutoFit/>
          </a:bodyPr>
          <a:lstStyle/>
          <a:p>
            <a:r>
              <a:rPr lang="en-DK" dirty="0"/>
              <a:t>The data is pushing towards hypoarticulation</a:t>
            </a:r>
          </a:p>
          <a:p>
            <a:r>
              <a:rPr lang="en-DK" dirty="0"/>
              <a:t>But where you start from matters.</a:t>
            </a:r>
          </a:p>
          <a:p>
            <a:r>
              <a:rPr lang="en-DK" dirty="0"/>
              <a:t>Also how confident you were matters.</a:t>
            </a:r>
          </a:p>
          <a:p>
            <a:r>
              <a:rPr lang="en-DK" dirty="0"/>
              <a:t>Comparative modeling is a good way to</a:t>
            </a:r>
          </a:p>
          <a:p>
            <a:r>
              <a:rPr lang="en-DK" dirty="0"/>
              <a:t> better assess the results and how strongly</a:t>
            </a:r>
            <a:br>
              <a:rPr lang="en-DK" dirty="0"/>
            </a:br>
            <a:r>
              <a:rPr lang="en-DK" dirty="0"/>
              <a:t> they change the current picture</a:t>
            </a:r>
          </a:p>
        </p:txBody>
      </p:sp>
    </p:spTree>
    <p:extLst>
      <p:ext uri="{BB962C8B-B14F-4D97-AF65-F5344CB8AC3E}">
        <p14:creationId xmlns:p14="http://schemas.microsoft.com/office/powerpoint/2010/main" val="2617980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61C7-3F84-134F-8B13-4B1DCE62719D}"/>
              </a:ext>
            </a:extLst>
          </p:cNvPr>
          <p:cNvSpPr>
            <a:spLocks noGrp="1"/>
          </p:cNvSpPr>
          <p:nvPr>
            <p:ph type="title"/>
          </p:nvPr>
        </p:nvSpPr>
        <p:spPr/>
        <p:txBody>
          <a:bodyPr/>
          <a:lstStyle/>
          <a:p>
            <a:r>
              <a:rPr lang="en-DK" dirty="0"/>
              <a:t>But, why Bayes, Why? (worries)</a:t>
            </a:r>
          </a:p>
        </p:txBody>
      </p:sp>
      <p:sp>
        <p:nvSpPr>
          <p:cNvPr id="4" name="Content Placeholder 3">
            <a:extLst>
              <a:ext uri="{FF2B5EF4-FFF2-40B4-BE49-F238E27FC236}">
                <a16:creationId xmlns:a16="http://schemas.microsoft.com/office/drawing/2014/main" id="{82BF2BFE-491E-654D-8DEA-CBA0497F995B}"/>
              </a:ext>
            </a:extLst>
          </p:cNvPr>
          <p:cNvSpPr>
            <a:spLocks noGrp="1"/>
          </p:cNvSpPr>
          <p:nvPr>
            <p:ph sz="half" idx="1"/>
          </p:nvPr>
        </p:nvSpPr>
        <p:spPr/>
        <p:txBody>
          <a:bodyPr>
            <a:normAutofit/>
          </a:bodyPr>
          <a:lstStyle/>
          <a:p>
            <a:r>
              <a:rPr lang="en-GB" b="1" dirty="0">
                <a:solidFill>
                  <a:srgbClr val="FF0000"/>
                </a:solidFill>
              </a:rPr>
              <a:t>Subjective</a:t>
            </a:r>
          </a:p>
          <a:p>
            <a:pPr lvl="1"/>
            <a:endParaRPr lang="en-GB" dirty="0"/>
          </a:p>
          <a:p>
            <a:pPr lvl="1"/>
            <a:r>
              <a:rPr lang="en-GB" dirty="0"/>
              <a:t>Lots of choices, lots of self-doubt</a:t>
            </a:r>
          </a:p>
          <a:p>
            <a:pPr lvl="1"/>
            <a:endParaRPr lang="en-GB" dirty="0"/>
          </a:p>
          <a:p>
            <a:pPr lvl="1"/>
            <a:r>
              <a:rPr lang="en-GB" dirty="0"/>
              <a:t>Making choices (e.g. priors) is (should be?) a </a:t>
            </a:r>
            <a:r>
              <a:rPr lang="en-GB" b="1" dirty="0"/>
              <a:t>principled</a:t>
            </a:r>
            <a:r>
              <a:rPr lang="en-GB" dirty="0"/>
              <a:t> process</a:t>
            </a:r>
          </a:p>
          <a:p>
            <a:pPr lvl="1"/>
            <a:endParaRPr lang="en-GB" dirty="0"/>
          </a:p>
          <a:p>
            <a:pPr lvl="1"/>
            <a:r>
              <a:rPr lang="en-GB" b="1" dirty="0"/>
              <a:t>assessing</a:t>
            </a:r>
            <a:r>
              <a:rPr lang="en-GB" dirty="0"/>
              <a:t> choices (e.g. priors) is part of the process:</a:t>
            </a:r>
          </a:p>
          <a:p>
            <a:pPr lvl="2"/>
            <a:r>
              <a:rPr lang="en-GB" dirty="0"/>
              <a:t>prior predictive checks</a:t>
            </a:r>
          </a:p>
          <a:p>
            <a:pPr lvl="2"/>
            <a:r>
              <a:rPr lang="en-GB" dirty="0"/>
              <a:t>prior posterior update checks</a:t>
            </a:r>
          </a:p>
          <a:p>
            <a:pPr lvl="2"/>
            <a:r>
              <a:rPr lang="en-GB" dirty="0"/>
              <a:t>robustness checks</a:t>
            </a:r>
          </a:p>
          <a:p>
            <a:endParaRPr lang="en-DK" dirty="0"/>
          </a:p>
        </p:txBody>
      </p:sp>
      <p:sp>
        <p:nvSpPr>
          <p:cNvPr id="5" name="Content Placeholder 4">
            <a:extLst>
              <a:ext uri="{FF2B5EF4-FFF2-40B4-BE49-F238E27FC236}">
                <a16:creationId xmlns:a16="http://schemas.microsoft.com/office/drawing/2014/main" id="{911ECF19-8FD7-0F4E-BF0B-9F481BB008F6}"/>
              </a:ext>
            </a:extLst>
          </p:cNvPr>
          <p:cNvSpPr>
            <a:spLocks noGrp="1"/>
          </p:cNvSpPr>
          <p:nvPr>
            <p:ph sz="half" idx="2"/>
          </p:nvPr>
        </p:nvSpPr>
        <p:spPr/>
        <p:txBody>
          <a:bodyPr>
            <a:normAutofit/>
          </a:bodyPr>
          <a:lstStyle/>
          <a:p>
            <a:r>
              <a:rPr lang="en-GB" b="1" dirty="0">
                <a:solidFill>
                  <a:srgbClr val="FF0000"/>
                </a:solidFill>
              </a:rPr>
              <a:t>Complex</a:t>
            </a:r>
          </a:p>
          <a:p>
            <a:pPr lvl="1"/>
            <a:endParaRPr lang="en-GB" dirty="0"/>
          </a:p>
          <a:p>
            <a:pPr lvl="1"/>
            <a:r>
              <a:rPr lang="en-GB" dirty="0"/>
              <a:t>Less off-the-shelf than </a:t>
            </a:r>
            <a:r>
              <a:rPr lang="en-GB" dirty="0" err="1"/>
              <a:t>freq</a:t>
            </a:r>
            <a:endParaRPr lang="en-GB" dirty="0"/>
          </a:p>
          <a:p>
            <a:pPr lvl="1"/>
            <a:endParaRPr lang="en-GB" dirty="0"/>
          </a:p>
          <a:p>
            <a:pPr lvl="1"/>
            <a:r>
              <a:rPr lang="en-GB" dirty="0"/>
              <a:t>not more complex than frequentist statistics, just </a:t>
            </a:r>
            <a:r>
              <a:rPr lang="en-GB" b="1" dirty="0"/>
              <a:t>more aware </a:t>
            </a:r>
            <a:r>
              <a:rPr lang="en-GB" dirty="0"/>
              <a:t>of what you are doing</a:t>
            </a:r>
          </a:p>
          <a:p>
            <a:pPr lvl="1"/>
            <a:endParaRPr lang="en-GB" dirty="0"/>
          </a:p>
          <a:p>
            <a:pPr lvl="1"/>
            <a:r>
              <a:rPr lang="en-GB" dirty="0"/>
              <a:t>It </a:t>
            </a:r>
            <a:r>
              <a:rPr lang="en-GB" b="1" dirty="0"/>
              <a:t>scales up </a:t>
            </a:r>
          </a:p>
          <a:p>
            <a:pPr lvl="2"/>
            <a:r>
              <a:rPr lang="en-GB" dirty="0"/>
              <a:t>See previous slide</a:t>
            </a:r>
          </a:p>
          <a:p>
            <a:pPr lvl="2"/>
            <a:r>
              <a:rPr lang="en-GB" u="sng" dirty="0">
                <a:hlinkClick r:id="rId2"/>
              </a:rPr>
              <a:t>https://doi.org/10.1093/brain/awab065</a:t>
            </a:r>
            <a:endParaRPr lang="en-DK" dirty="0"/>
          </a:p>
        </p:txBody>
      </p:sp>
      <p:sp>
        <p:nvSpPr>
          <p:cNvPr id="3" name="TextBox 2">
            <a:extLst>
              <a:ext uri="{FF2B5EF4-FFF2-40B4-BE49-F238E27FC236}">
                <a16:creationId xmlns:a16="http://schemas.microsoft.com/office/drawing/2014/main" id="{58A904CF-A67E-224A-84A6-9C85873F6336}"/>
              </a:ext>
            </a:extLst>
          </p:cNvPr>
          <p:cNvSpPr txBox="1"/>
          <p:nvPr/>
        </p:nvSpPr>
        <p:spPr>
          <a:xfrm>
            <a:off x="1396042" y="5811119"/>
            <a:ext cx="9396868" cy="923330"/>
          </a:xfrm>
          <a:prstGeom prst="rect">
            <a:avLst/>
          </a:prstGeom>
          <a:noFill/>
        </p:spPr>
        <p:txBody>
          <a:bodyPr wrap="none" rtlCol="0">
            <a:spAutoFit/>
          </a:bodyPr>
          <a:lstStyle/>
          <a:p>
            <a:pPr algn="ctr"/>
            <a:r>
              <a:rPr lang="en-DK" b="1" dirty="0">
                <a:solidFill>
                  <a:srgbClr val="FF0000"/>
                </a:solidFill>
              </a:rPr>
              <a:t>It takes time</a:t>
            </a:r>
            <a:endParaRPr lang="en-DK" dirty="0"/>
          </a:p>
          <a:p>
            <a:pPr marL="285750" indent="-285750">
              <a:buFont typeface="Arial" panose="020B0604020202020204" pitchFamily="34" charset="0"/>
              <a:buChar char="•"/>
            </a:pPr>
            <a:r>
              <a:rPr lang="en-DK" dirty="0"/>
              <a:t>Yes, </a:t>
            </a:r>
            <a:r>
              <a:rPr lang="en-DK" b="1" dirty="0"/>
              <a:t>frustratingly much time!</a:t>
            </a:r>
          </a:p>
          <a:p>
            <a:pPr marL="285750" indent="-285750">
              <a:buFont typeface="Arial" panose="020B0604020202020204" pitchFamily="34" charset="0"/>
              <a:buChar char="•"/>
            </a:pPr>
            <a:r>
              <a:rPr lang="en-DK" dirty="0"/>
              <a:t>On the o</a:t>
            </a:r>
            <a:r>
              <a:rPr lang="en-GB" dirty="0" err="1"/>
              <a:t>th</a:t>
            </a:r>
            <a:r>
              <a:rPr lang="en-DK" dirty="0"/>
              <a:t>er hand: is your work worth the time to make sure you are doing it right?</a:t>
            </a:r>
          </a:p>
        </p:txBody>
      </p:sp>
    </p:spTree>
    <p:extLst>
      <p:ext uri="{BB962C8B-B14F-4D97-AF65-F5344CB8AC3E}">
        <p14:creationId xmlns:p14="http://schemas.microsoft.com/office/powerpoint/2010/main" val="150609100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F020B85-944C-F845-AF88-DBEC0A904346}"/>
              </a:ext>
            </a:extLst>
          </p:cNvPr>
          <p:cNvSpPr>
            <a:spLocks noGrp="1"/>
          </p:cNvSpPr>
          <p:nvPr>
            <p:ph type="title"/>
          </p:nvPr>
        </p:nvSpPr>
        <p:spPr/>
        <p:txBody>
          <a:bodyPr/>
          <a:lstStyle/>
          <a:p>
            <a:r>
              <a:rPr lang="en-DK" dirty="0"/>
              <a:t>Remember: Critical stance!</a:t>
            </a:r>
          </a:p>
        </p:txBody>
      </p:sp>
      <p:sp>
        <p:nvSpPr>
          <p:cNvPr id="14" name="Content Placeholder 13">
            <a:extLst>
              <a:ext uri="{FF2B5EF4-FFF2-40B4-BE49-F238E27FC236}">
                <a16:creationId xmlns:a16="http://schemas.microsoft.com/office/drawing/2014/main" id="{474DDE27-C38E-6F45-9931-EFC850D4FECF}"/>
              </a:ext>
            </a:extLst>
          </p:cNvPr>
          <p:cNvSpPr>
            <a:spLocks noGrp="1"/>
          </p:cNvSpPr>
          <p:nvPr>
            <p:ph idx="1"/>
          </p:nvPr>
        </p:nvSpPr>
        <p:spPr/>
        <p:txBody>
          <a:bodyPr vert="horz" lIns="91440" tIns="45720" rIns="91440" bIns="45720" rtlCol="0" anchor="t">
            <a:normAutofit lnSpcReduction="10000"/>
          </a:bodyPr>
          <a:lstStyle/>
          <a:p>
            <a:r>
              <a:rPr lang="en-DK" dirty="0"/>
              <a:t>Prior predictive checks</a:t>
            </a:r>
          </a:p>
          <a:p>
            <a:r>
              <a:rPr lang="en-DK" dirty="0"/>
              <a:t>Posterior predictive checks</a:t>
            </a:r>
          </a:p>
          <a:p>
            <a:r>
              <a:rPr lang="en-DK" dirty="0"/>
              <a:t>Prior-posterior update checks</a:t>
            </a:r>
          </a:p>
          <a:p>
            <a:r>
              <a:rPr lang="en-DK" dirty="0"/>
              <a:t>Comparing priors</a:t>
            </a:r>
          </a:p>
          <a:p>
            <a:r>
              <a:rPr lang="en-DK" dirty="0"/>
              <a:t>Plots plots plots</a:t>
            </a:r>
          </a:p>
          <a:p>
            <a:endParaRPr lang="en-DK" dirty="0"/>
          </a:p>
          <a:p>
            <a:r>
              <a:rPr lang="en-DK" dirty="0"/>
              <a:t>It’s ok to adjust (the sd) </a:t>
            </a:r>
          </a:p>
          <a:p>
            <a:pPr>
              <a:buClr>
                <a:srgbClr val="9E3611"/>
              </a:buClr>
            </a:pPr>
            <a:endParaRPr lang="en-DK" dirty="0"/>
          </a:p>
          <a:p>
            <a:r>
              <a:rPr lang="en-DK" dirty="0"/>
              <a:t>Is it posterior-hacking?</a:t>
            </a:r>
          </a:p>
          <a:p>
            <a:pPr lvl="1"/>
            <a:r>
              <a:rPr lang="en-DK" dirty="0"/>
              <a:t>We don’t care about the effect at this stage, just to properly model our data!</a:t>
            </a:r>
          </a:p>
        </p:txBody>
      </p:sp>
      <p:pic>
        <p:nvPicPr>
          <p:cNvPr id="3" name="Billede 7">
            <a:extLst>
              <a:ext uri="{FF2B5EF4-FFF2-40B4-BE49-F238E27FC236}">
                <a16:creationId xmlns:a16="http://schemas.microsoft.com/office/drawing/2014/main" id="{E3AA3590-D5C5-4354-B2AF-E27DD608146B}"/>
              </a:ext>
            </a:extLst>
          </p:cNvPr>
          <p:cNvPicPr>
            <a:picLocks noChangeAspect="1"/>
          </p:cNvPicPr>
          <p:nvPr/>
        </p:nvPicPr>
        <p:blipFill>
          <a:blip r:embed="rId2"/>
          <a:stretch>
            <a:fillRect/>
          </a:stretch>
        </p:blipFill>
        <p:spPr>
          <a:xfrm>
            <a:off x="5929424" y="1750533"/>
            <a:ext cx="4627524" cy="3480981"/>
          </a:xfrm>
          <a:prstGeom prst="rect">
            <a:avLst/>
          </a:prstGeom>
        </p:spPr>
      </p:pic>
    </p:spTree>
    <p:extLst>
      <p:ext uri="{BB962C8B-B14F-4D97-AF65-F5344CB8AC3E}">
        <p14:creationId xmlns:p14="http://schemas.microsoft.com/office/powerpoint/2010/main" val="376638091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96659E-2F9C-1049-BC5A-E450C3EED3D8}"/>
              </a:ext>
            </a:extLst>
          </p:cNvPr>
          <p:cNvSpPr>
            <a:spLocks noGrp="1"/>
          </p:cNvSpPr>
          <p:nvPr>
            <p:ph type="title"/>
          </p:nvPr>
        </p:nvSpPr>
        <p:spPr/>
        <p:txBody>
          <a:bodyPr/>
          <a:lstStyle/>
          <a:p>
            <a:r>
              <a:rPr lang="en-DK" dirty="0"/>
              <a:t>A critical cumulative Science</a:t>
            </a:r>
          </a:p>
        </p:txBody>
      </p:sp>
      <p:sp>
        <p:nvSpPr>
          <p:cNvPr id="3" name="Content Placeholder 2">
            <a:extLst>
              <a:ext uri="{FF2B5EF4-FFF2-40B4-BE49-F238E27FC236}">
                <a16:creationId xmlns:a16="http://schemas.microsoft.com/office/drawing/2014/main" id="{E60B9C17-0E90-BE4B-8518-8F8AC5BB5C67}"/>
              </a:ext>
            </a:extLst>
          </p:cNvPr>
          <p:cNvSpPr>
            <a:spLocks noGrp="1"/>
          </p:cNvSpPr>
          <p:nvPr>
            <p:ph idx="1"/>
          </p:nvPr>
        </p:nvSpPr>
        <p:spPr/>
        <p:txBody>
          <a:bodyPr>
            <a:normAutofit lnSpcReduction="10000"/>
          </a:bodyPr>
          <a:lstStyle/>
          <a:p>
            <a:r>
              <a:rPr lang="en-GB" dirty="0"/>
              <a:t>How do we cumulate evidence?</a:t>
            </a:r>
          </a:p>
          <a:p>
            <a:pPr lvl="1"/>
            <a:r>
              <a:rPr lang="en-GB" dirty="0"/>
              <a:t>Brand, C. O., </a:t>
            </a:r>
            <a:r>
              <a:rPr lang="en-GB" dirty="0" err="1"/>
              <a:t>Ounsley</a:t>
            </a:r>
            <a:r>
              <a:rPr lang="en-GB" dirty="0"/>
              <a:t>, J. P., van der Post, D. J., &amp; Morgan, T. J. H. (2019). Cumulative Science via Bayesian Posterior Passing: An introduction. </a:t>
            </a:r>
            <a:r>
              <a:rPr lang="en-GB" i="1" dirty="0"/>
              <a:t>Meta-Psychology</a:t>
            </a:r>
            <a:r>
              <a:rPr lang="en-GB" dirty="0"/>
              <a:t>, </a:t>
            </a:r>
            <a:r>
              <a:rPr lang="en-GB" i="1" dirty="0"/>
              <a:t>3</a:t>
            </a:r>
            <a:r>
              <a:rPr lang="en-GB" dirty="0"/>
              <a:t>.</a:t>
            </a:r>
          </a:p>
          <a:p>
            <a:pPr lvl="1"/>
            <a:r>
              <a:rPr lang="en-GB" dirty="0"/>
              <a:t>Follow-up in the work with realistic networks of citations</a:t>
            </a:r>
          </a:p>
          <a:p>
            <a:pPr lvl="1"/>
            <a:endParaRPr lang="en-GB" dirty="0"/>
          </a:p>
          <a:p>
            <a:r>
              <a:rPr lang="en-GB" dirty="0"/>
              <a:t>But we want to avoid </a:t>
            </a:r>
            <a:r>
              <a:rPr lang="en-GB" dirty="0" err="1"/>
              <a:t>blindspots</a:t>
            </a:r>
            <a:r>
              <a:rPr lang="en-GB" dirty="0"/>
              <a:t> / blind alley</a:t>
            </a:r>
          </a:p>
          <a:p>
            <a:pPr lvl="1"/>
            <a:r>
              <a:rPr lang="en-GB" dirty="0" err="1"/>
              <a:t>Devezer</a:t>
            </a:r>
            <a:r>
              <a:rPr lang="en-GB" dirty="0"/>
              <a:t>, B., </a:t>
            </a:r>
            <a:r>
              <a:rPr lang="en-GB" dirty="0" err="1"/>
              <a:t>Nardin</a:t>
            </a:r>
            <a:r>
              <a:rPr lang="en-GB" dirty="0"/>
              <a:t>, L. G., </a:t>
            </a:r>
            <a:r>
              <a:rPr lang="en-GB" dirty="0" err="1"/>
              <a:t>Baumgaertner</a:t>
            </a:r>
            <a:r>
              <a:rPr lang="en-GB" dirty="0"/>
              <a:t>, B., &amp; </a:t>
            </a:r>
            <a:r>
              <a:rPr lang="en-GB" dirty="0" err="1"/>
              <a:t>Buzbas</a:t>
            </a:r>
            <a:r>
              <a:rPr lang="en-GB" dirty="0"/>
              <a:t>, E. O. (2019). Scientific discovery in a model-centric framework: Reproducibility, innovation, and epistemic diversity. </a:t>
            </a:r>
            <a:r>
              <a:rPr lang="en-GB" i="1" dirty="0" err="1"/>
              <a:t>PloS</a:t>
            </a:r>
            <a:r>
              <a:rPr lang="en-GB" i="1" dirty="0"/>
              <a:t> one</a:t>
            </a:r>
            <a:r>
              <a:rPr lang="en-GB" dirty="0"/>
              <a:t>, </a:t>
            </a:r>
            <a:r>
              <a:rPr lang="en-GB" i="1" dirty="0"/>
              <a:t>14</a:t>
            </a:r>
            <a:r>
              <a:rPr lang="en-GB" dirty="0"/>
              <a:t>(5), e0216125.</a:t>
            </a:r>
          </a:p>
          <a:p>
            <a:pPr lvl="1"/>
            <a:r>
              <a:rPr lang="en-GB" dirty="0"/>
              <a:t>Follow-up in the works with introducing community structures and posterior passing</a:t>
            </a:r>
          </a:p>
          <a:p>
            <a:pPr lvl="1"/>
            <a:endParaRPr lang="en-GB" dirty="0"/>
          </a:p>
          <a:p>
            <a:r>
              <a:rPr lang="en-GB" dirty="0"/>
              <a:t>An example trying to do both</a:t>
            </a:r>
          </a:p>
          <a:p>
            <a:pPr lvl="1"/>
            <a:r>
              <a:rPr lang="en-GB" dirty="0"/>
              <a:t>Fusaroli et al (2022) Toward a cumulative science of vocal markers of autism. </a:t>
            </a:r>
            <a:r>
              <a:rPr lang="en-GB" i="1" dirty="0"/>
              <a:t>Autism Research</a:t>
            </a:r>
            <a:r>
              <a:rPr lang="en-GB" dirty="0"/>
              <a:t>.</a:t>
            </a:r>
            <a:endParaRPr lang="en-DK" dirty="0"/>
          </a:p>
        </p:txBody>
      </p:sp>
      <p:grpSp>
        <p:nvGrpSpPr>
          <p:cNvPr id="6" name="Group 5">
            <a:extLst>
              <a:ext uri="{FF2B5EF4-FFF2-40B4-BE49-F238E27FC236}">
                <a16:creationId xmlns:a16="http://schemas.microsoft.com/office/drawing/2014/main" id="{D9BB5634-D9FB-C248-9686-CBD61B6FB464}"/>
              </a:ext>
            </a:extLst>
          </p:cNvPr>
          <p:cNvGrpSpPr/>
          <p:nvPr/>
        </p:nvGrpSpPr>
        <p:grpSpPr>
          <a:xfrm>
            <a:off x="6192178" y="3729843"/>
            <a:ext cx="360" cy="5400"/>
            <a:chOff x="6192178" y="3729843"/>
            <a:chExt cx="360" cy="5400"/>
          </a:xfrm>
        </p:grpSpPr>
        <mc:AlternateContent xmlns:mc="http://schemas.openxmlformats.org/markup-compatibility/2006" xmlns:p14="http://schemas.microsoft.com/office/powerpoint/2010/main">
          <mc:Choice Requires="p14">
            <p:contentPart p14:bwMode="auto" r:id="rId2">
              <p14:nvContentPartPr>
                <p14:cNvPr id="4" name="Ink 3">
                  <a:extLst>
                    <a:ext uri="{FF2B5EF4-FFF2-40B4-BE49-F238E27FC236}">
                      <a16:creationId xmlns:a16="http://schemas.microsoft.com/office/drawing/2014/main" id="{7F43E6B6-B070-C747-9624-94DF16420BB6}"/>
                    </a:ext>
                  </a:extLst>
                </p14:cNvPr>
                <p14:cNvContentPartPr/>
                <p14:nvPr/>
              </p14:nvContentPartPr>
              <p14:xfrm>
                <a:off x="6192178" y="3734883"/>
                <a:ext cx="360" cy="360"/>
              </p14:xfrm>
            </p:contentPart>
          </mc:Choice>
          <mc:Fallback xmlns="">
            <p:pic>
              <p:nvPicPr>
                <p:cNvPr id="4" name="Ink 3">
                  <a:extLst>
                    <a:ext uri="{FF2B5EF4-FFF2-40B4-BE49-F238E27FC236}">
                      <a16:creationId xmlns:a16="http://schemas.microsoft.com/office/drawing/2014/main" id="{7F43E6B6-B070-C747-9624-94DF16420BB6}"/>
                    </a:ext>
                  </a:extLst>
                </p:cNvPr>
                <p:cNvPicPr/>
                <p:nvPr/>
              </p:nvPicPr>
              <p:blipFill>
                <a:blip r:embed="rId3"/>
                <a:stretch>
                  <a:fillRect/>
                </a:stretch>
              </p:blipFill>
              <p:spPr>
                <a:xfrm>
                  <a:off x="6183538" y="3725883"/>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5" name="Ink 4">
                  <a:extLst>
                    <a:ext uri="{FF2B5EF4-FFF2-40B4-BE49-F238E27FC236}">
                      <a16:creationId xmlns:a16="http://schemas.microsoft.com/office/drawing/2014/main" id="{1FB1CE34-9CAF-EA4E-8E8A-42A2C483DDE9}"/>
                    </a:ext>
                  </a:extLst>
                </p14:cNvPr>
                <p14:cNvContentPartPr/>
                <p14:nvPr/>
              </p14:nvContentPartPr>
              <p14:xfrm>
                <a:off x="6192178" y="3729843"/>
                <a:ext cx="360" cy="360"/>
              </p14:xfrm>
            </p:contentPart>
          </mc:Choice>
          <mc:Fallback xmlns="">
            <p:pic>
              <p:nvPicPr>
                <p:cNvPr id="5" name="Ink 4">
                  <a:extLst>
                    <a:ext uri="{FF2B5EF4-FFF2-40B4-BE49-F238E27FC236}">
                      <a16:creationId xmlns:a16="http://schemas.microsoft.com/office/drawing/2014/main" id="{1FB1CE34-9CAF-EA4E-8E8A-42A2C483DDE9}"/>
                    </a:ext>
                  </a:extLst>
                </p:cNvPr>
                <p:cNvPicPr/>
                <p:nvPr/>
              </p:nvPicPr>
              <p:blipFill>
                <a:blip r:embed="rId3"/>
                <a:stretch>
                  <a:fillRect/>
                </a:stretch>
              </p:blipFill>
              <p:spPr>
                <a:xfrm>
                  <a:off x="6183538" y="3721203"/>
                  <a:ext cx="18000" cy="18000"/>
                </a:xfrm>
                <a:prstGeom prst="rect">
                  <a:avLst/>
                </a:prstGeom>
              </p:spPr>
            </p:pic>
          </mc:Fallback>
        </mc:AlternateContent>
      </p:grpSp>
    </p:spTree>
    <p:extLst>
      <p:ext uri="{BB962C8B-B14F-4D97-AF65-F5344CB8AC3E}">
        <p14:creationId xmlns:p14="http://schemas.microsoft.com/office/powerpoint/2010/main" val="341168678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32D8E-459A-9D4E-8EFD-99ADB3F2E47A}"/>
              </a:ext>
            </a:extLst>
          </p:cNvPr>
          <p:cNvSpPr>
            <a:spLocks noGrp="1"/>
          </p:cNvSpPr>
          <p:nvPr>
            <p:ph type="title"/>
          </p:nvPr>
        </p:nvSpPr>
        <p:spPr/>
        <p:txBody>
          <a:bodyPr/>
          <a:lstStyle/>
          <a:p>
            <a:r>
              <a:rPr lang="en-DK" dirty="0"/>
              <a:t>Summing up</a:t>
            </a:r>
          </a:p>
        </p:txBody>
      </p:sp>
      <p:sp>
        <p:nvSpPr>
          <p:cNvPr id="3" name="Content Placeholder 2">
            <a:extLst>
              <a:ext uri="{FF2B5EF4-FFF2-40B4-BE49-F238E27FC236}">
                <a16:creationId xmlns:a16="http://schemas.microsoft.com/office/drawing/2014/main" id="{DE79F5EA-9055-EB49-ABEC-9153965FC275}"/>
              </a:ext>
            </a:extLst>
          </p:cNvPr>
          <p:cNvSpPr>
            <a:spLocks noGrp="1"/>
          </p:cNvSpPr>
          <p:nvPr>
            <p:ph idx="1"/>
          </p:nvPr>
        </p:nvSpPr>
        <p:spPr/>
        <p:txBody>
          <a:bodyPr/>
          <a:lstStyle/>
          <a:p>
            <a:r>
              <a:rPr lang="en-DK" dirty="0"/>
              <a:t>The Bayesian framework allows you to build up your own model according to your study design and data</a:t>
            </a:r>
          </a:p>
          <a:p>
            <a:endParaRPr lang="en-DK" dirty="0"/>
          </a:p>
          <a:p>
            <a:r>
              <a:rPr lang="en-DK" dirty="0"/>
              <a:t>The apparent increase in complexity and subjectivity is simply an effect of you becoming aware of the modeling choices and their implications</a:t>
            </a:r>
          </a:p>
          <a:p>
            <a:pPr lvl="1"/>
            <a:r>
              <a:rPr lang="en-DK" dirty="0"/>
              <a:t>E.g. Priors, likelihood functions and other modeling choices are </a:t>
            </a:r>
            <a:r>
              <a:rPr lang="en-DK" b="1" dirty="0"/>
              <a:t>disclosed</a:t>
            </a:r>
            <a:r>
              <a:rPr lang="en-DK" dirty="0"/>
              <a:t> researcher’s degrees of freedom</a:t>
            </a:r>
          </a:p>
          <a:p>
            <a:pPr lvl="1"/>
            <a:endParaRPr lang="en-DK" dirty="0"/>
          </a:p>
          <a:p>
            <a:r>
              <a:rPr lang="en-DK" dirty="0"/>
              <a:t>You need to go slow and visualize all the way through</a:t>
            </a:r>
          </a:p>
        </p:txBody>
      </p:sp>
    </p:spTree>
    <p:extLst>
      <p:ext uri="{BB962C8B-B14F-4D97-AF65-F5344CB8AC3E}">
        <p14:creationId xmlns:p14="http://schemas.microsoft.com/office/powerpoint/2010/main" val="4291628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6D88-0D4F-7343-A44A-3477798856ED}"/>
              </a:ext>
            </a:extLst>
          </p:cNvPr>
          <p:cNvSpPr>
            <a:spLocks noGrp="1"/>
          </p:cNvSpPr>
          <p:nvPr>
            <p:ph type="title"/>
          </p:nvPr>
        </p:nvSpPr>
        <p:spPr/>
        <p:txBody>
          <a:bodyPr/>
          <a:lstStyle/>
          <a:p>
            <a:r>
              <a:rPr lang="en-DK" dirty="0"/>
              <a:t>The Bayesian WorkFlow</a:t>
            </a:r>
          </a:p>
        </p:txBody>
      </p:sp>
      <p:sp>
        <p:nvSpPr>
          <p:cNvPr id="8" name="Content Placeholder 7">
            <a:extLst>
              <a:ext uri="{FF2B5EF4-FFF2-40B4-BE49-F238E27FC236}">
                <a16:creationId xmlns:a16="http://schemas.microsoft.com/office/drawing/2014/main" id="{2E0B3406-25EB-6548-A706-21F3C2BAB3FB}"/>
              </a:ext>
            </a:extLst>
          </p:cNvPr>
          <p:cNvSpPr>
            <a:spLocks noGrp="1"/>
          </p:cNvSpPr>
          <p:nvPr>
            <p:ph idx="1"/>
          </p:nvPr>
        </p:nvSpPr>
        <p:spPr/>
        <p:txBody>
          <a:bodyPr>
            <a:normAutofit fontScale="70000" lnSpcReduction="20000"/>
          </a:bodyPr>
          <a:lstStyle/>
          <a:p>
            <a:r>
              <a:rPr lang="en-DK" dirty="0"/>
              <a:t>Start simple and keep iterating and improving!</a:t>
            </a:r>
          </a:p>
          <a:p>
            <a:r>
              <a:rPr lang="en-DK" dirty="0"/>
              <a:t>Define your most basic model (e.g. Articulation ~ 1)</a:t>
            </a:r>
          </a:p>
          <a:p>
            <a:r>
              <a:rPr lang="en-DK" dirty="0"/>
              <a:t>Identify likelihood (here: Gaussian, or Student?)</a:t>
            </a:r>
          </a:p>
          <a:p>
            <a:r>
              <a:rPr lang="en-DK" dirty="0"/>
              <a:t>Identify priors</a:t>
            </a:r>
          </a:p>
          <a:p>
            <a:r>
              <a:rPr lang="en-DK" dirty="0"/>
              <a:t>Define priors</a:t>
            </a:r>
          </a:p>
          <a:p>
            <a:r>
              <a:rPr lang="en-DK" dirty="0"/>
              <a:t>Assess priors (plots, prior predictive checks)</a:t>
            </a:r>
          </a:p>
          <a:p>
            <a:r>
              <a:rPr lang="en-DK" dirty="0"/>
              <a:t>Fit the model</a:t>
            </a:r>
          </a:p>
          <a:p>
            <a:r>
              <a:rPr lang="en-DK" dirty="0"/>
              <a:t>Check for issues</a:t>
            </a:r>
          </a:p>
          <a:p>
            <a:r>
              <a:rPr lang="en-DK" dirty="0"/>
              <a:t>Posterior predictive checks</a:t>
            </a:r>
          </a:p>
          <a:p>
            <a:r>
              <a:rPr lang="en-DK" dirty="0"/>
              <a:t>Prior posterior update checks</a:t>
            </a:r>
          </a:p>
          <a:p>
            <a:r>
              <a:rPr lang="en-DK" dirty="0"/>
              <a:t>Increase model complexity</a:t>
            </a:r>
          </a:p>
          <a:p>
            <a:r>
              <a:rPr lang="en-DK" dirty="0"/>
              <a:t>…</a:t>
            </a:r>
          </a:p>
          <a:p>
            <a:r>
              <a:rPr lang="en-DK" dirty="0"/>
              <a:t>Hypothesis testing / </a:t>
            </a:r>
            <a:r>
              <a:rPr lang="en-DK" dirty="0">
                <a:solidFill>
                  <a:srgbClr val="0070C0"/>
                </a:solidFill>
              </a:rPr>
              <a:t>model comparison</a:t>
            </a:r>
          </a:p>
        </p:txBody>
      </p:sp>
      <p:sp>
        <p:nvSpPr>
          <p:cNvPr id="9" name="TextBox 8">
            <a:extLst>
              <a:ext uri="{FF2B5EF4-FFF2-40B4-BE49-F238E27FC236}">
                <a16:creationId xmlns:a16="http://schemas.microsoft.com/office/drawing/2014/main" id="{0E966492-EA4D-5B4B-B1CA-3989AC92EFEA}"/>
              </a:ext>
            </a:extLst>
          </p:cNvPr>
          <p:cNvSpPr txBox="1"/>
          <p:nvPr/>
        </p:nvSpPr>
        <p:spPr>
          <a:xfrm>
            <a:off x="8254700" y="3429000"/>
            <a:ext cx="3759940" cy="1200329"/>
          </a:xfrm>
          <a:prstGeom prst="rect">
            <a:avLst/>
          </a:prstGeom>
          <a:noFill/>
        </p:spPr>
        <p:txBody>
          <a:bodyPr wrap="none" rtlCol="0">
            <a:spAutoFit/>
          </a:bodyPr>
          <a:lstStyle/>
          <a:p>
            <a:r>
              <a:rPr lang="en-DK" dirty="0"/>
              <a:t>Keep it rigorous!</a:t>
            </a:r>
          </a:p>
          <a:p>
            <a:r>
              <a:rPr lang="en-DK" dirty="0"/>
              <a:t>Visualize and understand</a:t>
            </a:r>
            <a:br>
              <a:rPr lang="en-DK" dirty="0"/>
            </a:br>
            <a:r>
              <a:rPr lang="en-DK" dirty="0"/>
              <a:t>   your choices</a:t>
            </a:r>
          </a:p>
          <a:p>
            <a:r>
              <a:rPr lang="en-GB" dirty="0"/>
              <a:t>T</a:t>
            </a:r>
            <a:r>
              <a:rPr lang="en-DK" dirty="0"/>
              <a:t>est the robustness of your results</a:t>
            </a:r>
          </a:p>
        </p:txBody>
      </p:sp>
    </p:spTree>
    <p:extLst>
      <p:ext uri="{BB962C8B-B14F-4D97-AF65-F5344CB8AC3E}">
        <p14:creationId xmlns:p14="http://schemas.microsoft.com/office/powerpoint/2010/main" val="185495187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8A6D88-0D4F-7343-A44A-3477798856ED}"/>
              </a:ext>
            </a:extLst>
          </p:cNvPr>
          <p:cNvSpPr>
            <a:spLocks noGrp="1"/>
          </p:cNvSpPr>
          <p:nvPr>
            <p:ph type="title"/>
          </p:nvPr>
        </p:nvSpPr>
        <p:spPr>
          <a:xfrm>
            <a:off x="388706" y="114762"/>
            <a:ext cx="11215376" cy="1609344"/>
          </a:xfrm>
        </p:spPr>
        <p:txBody>
          <a:bodyPr/>
          <a:lstStyle/>
          <a:p>
            <a:r>
              <a:rPr lang="en-DK" dirty="0"/>
              <a:t>A more comprehensive Bayesian WorkFlow</a:t>
            </a:r>
          </a:p>
        </p:txBody>
      </p:sp>
      <p:pic>
        <p:nvPicPr>
          <p:cNvPr id="5" name="Content Placeholder 4">
            <a:extLst>
              <a:ext uri="{FF2B5EF4-FFF2-40B4-BE49-F238E27FC236}">
                <a16:creationId xmlns:a16="http://schemas.microsoft.com/office/drawing/2014/main" id="{6E4D0BFC-4011-CF4A-B998-0F2EAEA5A47E}"/>
              </a:ext>
            </a:extLst>
          </p:cNvPr>
          <p:cNvPicPr>
            <a:picLocks noGrp="1" noChangeAspect="1"/>
          </p:cNvPicPr>
          <p:nvPr>
            <p:ph idx="1"/>
          </p:nvPr>
        </p:nvPicPr>
        <p:blipFill>
          <a:blip r:embed="rId2"/>
          <a:stretch>
            <a:fillRect/>
          </a:stretch>
        </p:blipFill>
        <p:spPr>
          <a:xfrm>
            <a:off x="3148149" y="1546637"/>
            <a:ext cx="5252854" cy="5311363"/>
          </a:xfrm>
        </p:spPr>
      </p:pic>
      <p:sp>
        <p:nvSpPr>
          <p:cNvPr id="6" name="TextBox 5">
            <a:extLst>
              <a:ext uri="{FF2B5EF4-FFF2-40B4-BE49-F238E27FC236}">
                <a16:creationId xmlns:a16="http://schemas.microsoft.com/office/drawing/2014/main" id="{08F429AF-87EE-B648-A787-9C04F22E8DAE}"/>
              </a:ext>
            </a:extLst>
          </p:cNvPr>
          <p:cNvSpPr txBox="1"/>
          <p:nvPr/>
        </p:nvSpPr>
        <p:spPr>
          <a:xfrm>
            <a:off x="8287988" y="1918083"/>
            <a:ext cx="4006671" cy="2308324"/>
          </a:xfrm>
          <a:prstGeom prst="rect">
            <a:avLst/>
          </a:prstGeom>
          <a:noFill/>
        </p:spPr>
        <p:txBody>
          <a:bodyPr wrap="square" rtlCol="0">
            <a:spAutoFit/>
          </a:bodyPr>
          <a:lstStyle/>
          <a:p>
            <a:r>
              <a:rPr lang="en-GB" dirty="0"/>
              <a:t>Gelman et al (2020). Bayesian workflow. </a:t>
            </a:r>
            <a:r>
              <a:rPr lang="en-GB" i="1" dirty="0" err="1"/>
              <a:t>arXiv</a:t>
            </a:r>
            <a:r>
              <a:rPr lang="en-GB" i="1" dirty="0"/>
              <a:t> preprint arXiv:2011.01808</a:t>
            </a:r>
            <a:r>
              <a:rPr lang="en-GB" dirty="0"/>
              <a:t>.</a:t>
            </a:r>
          </a:p>
          <a:p>
            <a:endParaRPr lang="en-GB" dirty="0"/>
          </a:p>
          <a:p>
            <a:r>
              <a:rPr lang="en-GB" dirty="0"/>
              <a:t>Includes model and parameter</a:t>
            </a:r>
            <a:br>
              <a:rPr lang="en-GB" dirty="0"/>
            </a:br>
            <a:r>
              <a:rPr lang="en-GB" dirty="0"/>
              <a:t>recovery tests (e.g. Simonsen et</a:t>
            </a:r>
          </a:p>
          <a:p>
            <a:r>
              <a:rPr lang="en-GB" dirty="0"/>
              <a:t>al 2021, Taking Others into Account,</a:t>
            </a:r>
          </a:p>
          <a:p>
            <a:r>
              <a:rPr lang="en-GB" dirty="0"/>
              <a:t>Brain)</a:t>
            </a:r>
            <a:endParaRPr lang="en-DK" dirty="0"/>
          </a:p>
        </p:txBody>
      </p:sp>
    </p:spTree>
    <p:extLst>
      <p:ext uri="{BB962C8B-B14F-4D97-AF65-F5344CB8AC3E}">
        <p14:creationId xmlns:p14="http://schemas.microsoft.com/office/powerpoint/2010/main" val="331207904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A326E-054C-F44D-BDF6-666D612ACE67}"/>
              </a:ext>
            </a:extLst>
          </p:cNvPr>
          <p:cNvSpPr>
            <a:spLocks noGrp="1"/>
          </p:cNvSpPr>
          <p:nvPr>
            <p:ph type="title"/>
          </p:nvPr>
        </p:nvSpPr>
        <p:spPr>
          <a:xfrm>
            <a:off x="1789889" y="624110"/>
            <a:ext cx="10262681" cy="1280890"/>
          </a:xfrm>
        </p:spPr>
        <p:txBody>
          <a:bodyPr>
            <a:normAutofit fontScale="90000"/>
          </a:bodyPr>
          <a:lstStyle/>
          <a:p>
            <a:r>
              <a:rPr lang="en-DK" dirty="0"/>
              <a:t>From Causal Inference to Model Comparison</a:t>
            </a:r>
          </a:p>
        </p:txBody>
      </p:sp>
      <p:sp>
        <p:nvSpPr>
          <p:cNvPr id="3" name="Content Placeholder 2">
            <a:extLst>
              <a:ext uri="{FF2B5EF4-FFF2-40B4-BE49-F238E27FC236}">
                <a16:creationId xmlns:a16="http://schemas.microsoft.com/office/drawing/2014/main" id="{85A9329F-D9C9-FC47-B556-63076AA44DA0}"/>
              </a:ext>
            </a:extLst>
          </p:cNvPr>
          <p:cNvSpPr>
            <a:spLocks noGrp="1"/>
          </p:cNvSpPr>
          <p:nvPr>
            <p:ph idx="1"/>
          </p:nvPr>
        </p:nvSpPr>
        <p:spPr>
          <a:xfrm>
            <a:off x="2589212" y="2133599"/>
            <a:ext cx="8915400" cy="4481209"/>
          </a:xfrm>
        </p:spPr>
        <p:txBody>
          <a:bodyPr>
            <a:normAutofit fontScale="92500" lnSpcReduction="20000"/>
          </a:bodyPr>
          <a:lstStyle/>
          <a:p>
            <a:r>
              <a:rPr lang="en-DK" dirty="0"/>
              <a:t>Causal Inference: </a:t>
            </a:r>
          </a:p>
          <a:p>
            <a:pPr lvl="1"/>
            <a:r>
              <a:rPr lang="en-DK" dirty="0"/>
              <a:t>principled formalization and tentative test of causal assumptions</a:t>
            </a:r>
          </a:p>
          <a:p>
            <a:pPr lvl="1"/>
            <a:r>
              <a:rPr lang="da-DK" dirty="0" err="1"/>
              <a:t>identifying</a:t>
            </a:r>
            <a:r>
              <a:rPr lang="da-DK" dirty="0"/>
              <a:t> the </a:t>
            </a:r>
            <a:r>
              <a:rPr lang="da-DK" dirty="0" err="1"/>
              <a:t>mechanisms</a:t>
            </a:r>
            <a:r>
              <a:rPr lang="da-DK" dirty="0"/>
              <a:t>, </a:t>
            </a:r>
            <a:r>
              <a:rPr lang="da-DK" dirty="0" err="1"/>
              <a:t>that</a:t>
            </a:r>
            <a:r>
              <a:rPr lang="da-DK" dirty="0"/>
              <a:t> is,</a:t>
            </a:r>
          </a:p>
          <a:p>
            <a:pPr lvl="1"/>
            <a:r>
              <a:rPr lang="da-DK" dirty="0"/>
              <a:t>”</a:t>
            </a:r>
            <a:r>
              <a:rPr lang="da-DK" dirty="0" err="1"/>
              <a:t>Experimental</a:t>
            </a:r>
            <a:r>
              <a:rPr lang="da-DK" dirty="0"/>
              <a:t>” / </a:t>
            </a:r>
            <a:r>
              <a:rPr lang="da-DK" dirty="0" err="1"/>
              <a:t>counterfactual</a:t>
            </a:r>
            <a:r>
              <a:rPr lang="da-DK" dirty="0"/>
              <a:t> angles (if </a:t>
            </a:r>
            <a:r>
              <a:rPr lang="da-DK" dirty="0" err="1"/>
              <a:t>we</a:t>
            </a:r>
            <a:r>
              <a:rPr lang="da-DK" dirty="0"/>
              <a:t> changed x, </a:t>
            </a:r>
            <a:r>
              <a:rPr lang="da-DK" dirty="0" err="1"/>
              <a:t>what’d</a:t>
            </a:r>
            <a:r>
              <a:rPr lang="da-DK" dirty="0"/>
              <a:t> </a:t>
            </a:r>
            <a:r>
              <a:rPr lang="da-DK" dirty="0" err="1"/>
              <a:t>happen</a:t>
            </a:r>
            <a:r>
              <a:rPr lang="da-DK" dirty="0"/>
              <a:t> to y?)</a:t>
            </a:r>
          </a:p>
          <a:p>
            <a:pPr marL="0" indent="0">
              <a:buNone/>
            </a:pPr>
            <a:endParaRPr lang="en-DK" dirty="0"/>
          </a:p>
          <a:p>
            <a:r>
              <a:rPr lang="en-DK" dirty="0"/>
              <a:t>Model Comparison: </a:t>
            </a:r>
            <a:r>
              <a:rPr lang="da-DK" dirty="0" err="1"/>
              <a:t>predictive</a:t>
            </a:r>
            <a:r>
              <a:rPr lang="da-DK" dirty="0"/>
              <a:t> </a:t>
            </a:r>
            <a:r>
              <a:rPr lang="da-DK" dirty="0" err="1"/>
              <a:t>inference</a:t>
            </a:r>
            <a:endParaRPr lang="da-DK" dirty="0"/>
          </a:p>
          <a:p>
            <a:pPr lvl="1"/>
            <a:r>
              <a:rPr lang="da-DK" dirty="0" err="1"/>
              <a:t>Predictions</a:t>
            </a:r>
            <a:r>
              <a:rPr lang="da-DK" dirty="0"/>
              <a:t> do not </a:t>
            </a:r>
            <a:r>
              <a:rPr lang="da-DK" dirty="0" err="1"/>
              <a:t>care</a:t>
            </a:r>
            <a:r>
              <a:rPr lang="da-DK" dirty="0"/>
              <a:t> </a:t>
            </a:r>
            <a:r>
              <a:rPr lang="da-DK" dirty="0" err="1"/>
              <a:t>about</a:t>
            </a:r>
            <a:r>
              <a:rPr lang="da-DK" dirty="0"/>
              <a:t> the </a:t>
            </a:r>
            <a:r>
              <a:rPr lang="da-DK" dirty="0" err="1"/>
              <a:t>direction</a:t>
            </a:r>
            <a:r>
              <a:rPr lang="da-DK" dirty="0"/>
              <a:t> of the flow, and </a:t>
            </a:r>
            <a:r>
              <a:rPr lang="da-DK" dirty="0" err="1"/>
              <a:t>only</a:t>
            </a:r>
            <a:r>
              <a:rPr lang="da-DK" dirty="0"/>
              <a:t> </a:t>
            </a:r>
            <a:r>
              <a:rPr lang="da-DK" dirty="0" err="1"/>
              <a:t>limitedly</a:t>
            </a:r>
            <a:r>
              <a:rPr lang="da-DK" dirty="0"/>
              <a:t> </a:t>
            </a:r>
            <a:r>
              <a:rPr lang="da-DK" dirty="0" err="1"/>
              <a:t>about</a:t>
            </a:r>
            <a:r>
              <a:rPr lang="da-DK" dirty="0"/>
              <a:t> </a:t>
            </a:r>
            <a:r>
              <a:rPr lang="da-DK" dirty="0" err="1"/>
              <a:t>direct</a:t>
            </a:r>
            <a:r>
              <a:rPr lang="da-DK" dirty="0"/>
              <a:t> vs. </a:t>
            </a:r>
            <a:r>
              <a:rPr lang="da-DK" dirty="0" err="1"/>
              <a:t>Indirect</a:t>
            </a:r>
            <a:r>
              <a:rPr lang="da-DK" dirty="0"/>
              <a:t> </a:t>
            </a:r>
            <a:r>
              <a:rPr lang="da-DK" dirty="0" err="1"/>
              <a:t>connections</a:t>
            </a:r>
            <a:r>
              <a:rPr lang="da-DK" dirty="0"/>
              <a:t>.</a:t>
            </a:r>
          </a:p>
          <a:p>
            <a:pPr lvl="1"/>
            <a:r>
              <a:rPr lang="da-DK" dirty="0" err="1"/>
              <a:t>Observational</a:t>
            </a:r>
            <a:r>
              <a:rPr lang="da-DK" dirty="0"/>
              <a:t> angle (if </a:t>
            </a:r>
            <a:r>
              <a:rPr lang="da-DK" dirty="0" err="1"/>
              <a:t>we</a:t>
            </a:r>
            <a:r>
              <a:rPr lang="da-DK" dirty="0"/>
              <a:t> </a:t>
            </a:r>
            <a:r>
              <a:rPr lang="da-DK" dirty="0" err="1"/>
              <a:t>see</a:t>
            </a:r>
            <a:r>
              <a:rPr lang="da-DK" dirty="0"/>
              <a:t> x is n, </a:t>
            </a:r>
            <a:r>
              <a:rPr lang="da-DK" dirty="0" err="1"/>
              <a:t>what</a:t>
            </a:r>
            <a:r>
              <a:rPr lang="da-DK" dirty="0"/>
              <a:t> </a:t>
            </a:r>
            <a:r>
              <a:rPr lang="da-DK" dirty="0" err="1"/>
              <a:t>should</a:t>
            </a:r>
            <a:r>
              <a:rPr lang="da-DK" dirty="0"/>
              <a:t> </a:t>
            </a:r>
            <a:r>
              <a:rPr lang="da-DK" dirty="0" err="1"/>
              <a:t>we</a:t>
            </a:r>
            <a:r>
              <a:rPr lang="da-DK" dirty="0"/>
              <a:t> </a:t>
            </a:r>
            <a:r>
              <a:rPr lang="da-DK" dirty="0" err="1"/>
              <a:t>expect</a:t>
            </a:r>
            <a:r>
              <a:rPr lang="da-DK" dirty="0"/>
              <a:t> y to </a:t>
            </a:r>
            <a:r>
              <a:rPr lang="da-DK" dirty="0" err="1"/>
              <a:t>be</a:t>
            </a:r>
            <a:r>
              <a:rPr lang="da-DK" dirty="0"/>
              <a:t>, </a:t>
            </a:r>
            <a:r>
              <a:rPr lang="da-DK" dirty="0" err="1"/>
              <a:t>independently</a:t>
            </a:r>
            <a:r>
              <a:rPr lang="da-DK" dirty="0"/>
              <a:t> of the </a:t>
            </a:r>
            <a:r>
              <a:rPr lang="da-DK" dirty="0" err="1"/>
              <a:t>cause</a:t>
            </a:r>
            <a:r>
              <a:rPr lang="da-DK" dirty="0"/>
              <a:t>?)</a:t>
            </a:r>
          </a:p>
          <a:p>
            <a:pPr lvl="1"/>
            <a:endParaRPr lang="en-DK" dirty="0"/>
          </a:p>
          <a:p>
            <a:r>
              <a:rPr lang="en-DK" dirty="0"/>
              <a:t>N.B. the two can clash and give different results!</a:t>
            </a:r>
          </a:p>
          <a:p>
            <a:pPr lvl="1"/>
            <a:r>
              <a:rPr lang="en-DK" dirty="0"/>
              <a:t>E.g. my son disappearing to the other room and no sounds coming</a:t>
            </a:r>
          </a:p>
          <a:p>
            <a:pPr lvl="1"/>
            <a:r>
              <a:rPr lang="en-DK" dirty="0"/>
              <a:t>E.g. post treatment bias</a:t>
            </a:r>
          </a:p>
          <a:p>
            <a:pPr lvl="1"/>
            <a:r>
              <a:rPr lang="en-DK" dirty="0"/>
              <a:t>See Richard’s video lecture for an example that got cut from the book: </a:t>
            </a:r>
            <a:r>
              <a:rPr lang="en-GB" dirty="0"/>
              <a:t>https://</a:t>
            </a:r>
            <a:r>
              <a:rPr lang="en-GB" dirty="0" err="1"/>
              <a:t>youtu.be</a:t>
            </a:r>
            <a:r>
              <a:rPr lang="en-GB" dirty="0"/>
              <a:t>/gjrsYDJbRh0</a:t>
            </a:r>
            <a:endParaRPr lang="en-DK" dirty="0"/>
          </a:p>
        </p:txBody>
      </p:sp>
    </p:spTree>
    <p:extLst>
      <p:ext uri="{BB962C8B-B14F-4D97-AF65-F5344CB8AC3E}">
        <p14:creationId xmlns:p14="http://schemas.microsoft.com/office/powerpoint/2010/main" val="100006923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normAutofit/>
          </a:bodyPr>
          <a:lstStyle/>
          <a:p>
            <a:r>
              <a:rPr lang="en-US" dirty="0"/>
              <a:t>Why do we need model comparison?</a:t>
            </a:r>
          </a:p>
        </p:txBody>
      </p:sp>
      <p:sp>
        <p:nvSpPr>
          <p:cNvPr id="11" name="Text Placeholder 10"/>
          <p:cNvSpPr>
            <a:spLocks noGrp="1"/>
          </p:cNvSpPr>
          <p:nvPr>
            <p:ph type="body" idx="1"/>
          </p:nvPr>
        </p:nvSpPr>
        <p:spPr/>
        <p:txBody>
          <a:bodyPr/>
          <a:lstStyle/>
          <a:p>
            <a:r>
              <a:rPr lang="en-US" dirty="0"/>
              <a:t>Overfitting</a:t>
            </a:r>
          </a:p>
        </p:txBody>
      </p:sp>
      <p:sp>
        <p:nvSpPr>
          <p:cNvPr id="12" name="Content Placeholder 11"/>
          <p:cNvSpPr>
            <a:spLocks noGrp="1"/>
          </p:cNvSpPr>
          <p:nvPr>
            <p:ph sz="half" idx="2"/>
          </p:nvPr>
        </p:nvSpPr>
        <p:spPr/>
        <p:txBody>
          <a:bodyPr/>
          <a:lstStyle/>
          <a:p>
            <a:endParaRPr lang="en-US"/>
          </a:p>
        </p:txBody>
      </p:sp>
      <p:sp>
        <p:nvSpPr>
          <p:cNvPr id="13" name="Text Placeholder 12"/>
          <p:cNvSpPr>
            <a:spLocks noGrp="1"/>
          </p:cNvSpPr>
          <p:nvPr>
            <p:ph type="body" sz="quarter" idx="3"/>
          </p:nvPr>
        </p:nvSpPr>
        <p:spPr/>
        <p:txBody>
          <a:bodyPr/>
          <a:lstStyle/>
          <a:p>
            <a:r>
              <a:rPr lang="en-US" dirty="0" err="1"/>
              <a:t>Underfitting</a:t>
            </a:r>
            <a:endParaRPr lang="en-US" dirty="0"/>
          </a:p>
        </p:txBody>
      </p:sp>
      <p:sp>
        <p:nvSpPr>
          <p:cNvPr id="14" name="Content Placeholder 13"/>
          <p:cNvSpPr>
            <a:spLocks noGrp="1"/>
          </p:cNvSpPr>
          <p:nvPr>
            <p:ph sz="quarter" idx="4"/>
          </p:nvPr>
        </p:nvSpPr>
        <p:spPr/>
        <p:txBody>
          <a:bodyPr/>
          <a:lstStyle/>
          <a:p>
            <a:endParaRPr lang="en-US"/>
          </a:p>
        </p:txBody>
      </p:sp>
      <p:pic>
        <p:nvPicPr>
          <p:cNvPr id="7" name="Picture 6"/>
          <p:cNvPicPr>
            <a:picLocks noChangeAspect="1"/>
          </p:cNvPicPr>
          <p:nvPr/>
        </p:nvPicPr>
        <p:blipFill rotWithShape="1">
          <a:blip r:embed="rId2"/>
          <a:srcRect r="58071"/>
          <a:stretch/>
        </p:blipFill>
        <p:spPr>
          <a:xfrm>
            <a:off x="1981200" y="2174875"/>
            <a:ext cx="2737022" cy="3835400"/>
          </a:xfrm>
          <a:prstGeom prst="rect">
            <a:avLst/>
          </a:prstGeom>
        </p:spPr>
      </p:pic>
      <p:pic>
        <p:nvPicPr>
          <p:cNvPr id="8" name="Picture 7"/>
          <p:cNvPicPr>
            <a:picLocks noChangeAspect="1"/>
          </p:cNvPicPr>
          <p:nvPr/>
        </p:nvPicPr>
        <p:blipFill rotWithShape="1">
          <a:blip r:embed="rId2"/>
          <a:srcRect l="62641"/>
          <a:stretch/>
        </p:blipFill>
        <p:spPr>
          <a:xfrm>
            <a:off x="7772058" y="2174875"/>
            <a:ext cx="2438743" cy="3835400"/>
          </a:xfrm>
          <a:prstGeom prst="rect">
            <a:avLst/>
          </a:prstGeom>
        </p:spPr>
      </p:pic>
      <p:pic>
        <p:nvPicPr>
          <p:cNvPr id="9" name="Picture 8"/>
          <p:cNvPicPr>
            <a:picLocks noChangeAspect="1"/>
          </p:cNvPicPr>
          <p:nvPr/>
        </p:nvPicPr>
        <p:blipFill rotWithShape="1">
          <a:blip r:embed="rId2"/>
          <a:srcRect l="48833" t="63170" r="37359"/>
          <a:stretch/>
        </p:blipFill>
        <p:spPr>
          <a:xfrm>
            <a:off x="6185297" y="5410526"/>
            <a:ext cx="901356" cy="1412602"/>
          </a:xfrm>
          <a:prstGeom prst="rect">
            <a:avLst/>
          </a:prstGeom>
        </p:spPr>
      </p:pic>
      <p:sp>
        <p:nvSpPr>
          <p:cNvPr id="15" name="Rectangle 14"/>
          <p:cNvSpPr/>
          <p:nvPr/>
        </p:nvSpPr>
        <p:spPr>
          <a:xfrm>
            <a:off x="7506629" y="5899798"/>
            <a:ext cx="3947782" cy="923330"/>
          </a:xfrm>
          <a:prstGeom prst="rect">
            <a:avLst/>
          </a:prstGeom>
        </p:spPr>
        <p:txBody>
          <a:bodyPr wrap="square">
            <a:spAutoFit/>
          </a:bodyPr>
          <a:lstStyle/>
          <a:p>
            <a:r>
              <a:rPr lang="en-US" i="1" dirty="0" err="1"/>
              <a:t>Underfitting</a:t>
            </a:r>
            <a:r>
              <a:rPr lang="en-US" dirty="0"/>
              <a:t>: Learning too little from the data. Too simple models both fit and predict poorly. </a:t>
            </a:r>
          </a:p>
        </p:txBody>
      </p:sp>
      <p:sp>
        <p:nvSpPr>
          <p:cNvPr id="16" name="TextBox 15"/>
          <p:cNvSpPr txBox="1"/>
          <p:nvPr/>
        </p:nvSpPr>
        <p:spPr>
          <a:xfrm>
            <a:off x="1333581" y="5914362"/>
            <a:ext cx="4342893" cy="1200329"/>
          </a:xfrm>
          <a:prstGeom prst="rect">
            <a:avLst/>
          </a:prstGeom>
          <a:noFill/>
        </p:spPr>
        <p:txBody>
          <a:bodyPr wrap="square" rtlCol="0">
            <a:spAutoFit/>
          </a:bodyPr>
          <a:lstStyle/>
          <a:p>
            <a:r>
              <a:rPr lang="en-US" i="1" dirty="0"/>
              <a:t>Overfitting</a:t>
            </a:r>
            <a:r>
              <a:rPr lang="en-US" dirty="0"/>
              <a:t>: Learning too much from the data. Complex models always fit better, but often predict worse. </a:t>
            </a:r>
          </a:p>
          <a:p>
            <a:endParaRPr lang="en-US" dirty="0"/>
          </a:p>
        </p:txBody>
      </p:sp>
    </p:spTree>
    <p:extLst>
      <p:ext uri="{BB962C8B-B14F-4D97-AF65-F5344CB8AC3E}">
        <p14:creationId xmlns:p14="http://schemas.microsoft.com/office/powerpoint/2010/main" val="3993153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3901443" y="2133600"/>
            <a:ext cx="6290939" cy="3778250"/>
          </a:xfrm>
        </p:spPr>
      </p:pic>
    </p:spTree>
    <p:extLst>
      <p:ext uri="{BB962C8B-B14F-4D97-AF65-F5344CB8AC3E}">
        <p14:creationId xmlns:p14="http://schemas.microsoft.com/office/powerpoint/2010/main" val="5325398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395515" y="624110"/>
            <a:ext cx="8343821" cy="5612269"/>
          </a:xfrm>
        </p:spPr>
      </p:pic>
    </p:spTree>
    <p:extLst>
      <p:ext uri="{BB962C8B-B14F-4D97-AF65-F5344CB8AC3E}">
        <p14:creationId xmlns:p14="http://schemas.microsoft.com/office/powerpoint/2010/main" val="192139440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stretch>
            <a:fillRect/>
          </a:stretch>
        </p:blipFill>
        <p:spPr>
          <a:xfrm>
            <a:off x="2240056" y="535851"/>
            <a:ext cx="8830019" cy="5786298"/>
          </a:xfrm>
        </p:spPr>
      </p:pic>
    </p:spTree>
    <p:extLst>
      <p:ext uri="{BB962C8B-B14F-4D97-AF65-F5344CB8AC3E}">
        <p14:creationId xmlns:p14="http://schemas.microsoft.com/office/powerpoint/2010/main" val="39453899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6F770C8-86C4-3344-8270-926D3B56782E}"/>
              </a:ext>
            </a:extLst>
          </p:cNvPr>
          <p:cNvSpPr>
            <a:spLocks noGrp="1"/>
          </p:cNvSpPr>
          <p:nvPr>
            <p:ph type="title"/>
          </p:nvPr>
        </p:nvSpPr>
        <p:spPr>
          <a:xfrm>
            <a:off x="1051560" y="3367513"/>
            <a:ext cx="6035842" cy="1721595"/>
          </a:xfrm>
        </p:spPr>
        <p:txBody>
          <a:bodyPr vert="horz" lIns="91440" tIns="45720" rIns="91440" bIns="45720" rtlCol="0" anchor="b">
            <a:normAutofit/>
          </a:bodyPr>
          <a:lstStyle/>
          <a:p>
            <a:r>
              <a:rPr lang="en-US" sz="5400" kern="1200" cap="all" baseline="0">
                <a:blipFill dpi="0" rotWithShape="1">
                  <a:blip r:embed="rId2"/>
                  <a:srcRect/>
                  <a:tile tx="6350" ty="-127000" sx="65000" sy="64000" flip="none" algn="tl"/>
                </a:blipFill>
                <a:latin typeface="+mj-lt"/>
                <a:ea typeface="+mj-ea"/>
                <a:cs typeface="+mj-cs"/>
              </a:rPr>
              <a:t>Learning by </a:t>
            </a:r>
            <a:br>
              <a:rPr lang="en-US" sz="5400" kern="1200" cap="all" baseline="0">
                <a:blipFill dpi="0" rotWithShape="1">
                  <a:blip r:embed="rId2"/>
                  <a:srcRect/>
                  <a:tile tx="6350" ty="-127000" sx="65000" sy="64000" flip="none" algn="tl"/>
                </a:blipFill>
                <a:latin typeface="+mj-lt"/>
                <a:ea typeface="+mj-ea"/>
                <a:cs typeface="+mj-cs"/>
              </a:rPr>
            </a:br>
            <a:r>
              <a:rPr lang="en-US" sz="5400" kern="1200" cap="all" baseline="0">
                <a:blipFill dpi="0" rotWithShape="1">
                  <a:blip r:embed="rId2"/>
                  <a:srcRect/>
                  <a:tile tx="6350" ty="-127000" sx="65000" sy="64000" flip="none" algn="tl"/>
                </a:blipFill>
                <a:latin typeface="+mj-lt"/>
                <a:ea typeface="+mj-ea"/>
                <a:cs typeface="+mj-cs"/>
              </a:rPr>
              <a:t>example</a:t>
            </a:r>
          </a:p>
        </p:txBody>
      </p:sp>
      <p:sp>
        <p:nvSpPr>
          <p:cNvPr id="8" name="Text Placeholder 7">
            <a:extLst>
              <a:ext uri="{FF2B5EF4-FFF2-40B4-BE49-F238E27FC236}">
                <a16:creationId xmlns:a16="http://schemas.microsoft.com/office/drawing/2014/main" id="{85A675FB-7D8E-6449-B104-07B2FE6CAA90}"/>
              </a:ext>
            </a:extLst>
          </p:cNvPr>
          <p:cNvSpPr>
            <a:spLocks noGrp="1"/>
          </p:cNvSpPr>
          <p:nvPr>
            <p:ph type="body" idx="1"/>
          </p:nvPr>
        </p:nvSpPr>
        <p:spPr>
          <a:xfrm>
            <a:off x="1069848" y="5033138"/>
            <a:ext cx="6035842" cy="1069848"/>
          </a:xfrm>
        </p:spPr>
        <p:txBody>
          <a:bodyPr vert="horz" lIns="91440" tIns="45720" rIns="91440" bIns="45720" rtlCol="0">
            <a:normAutofit/>
          </a:bodyPr>
          <a:lstStyle/>
          <a:p>
            <a:endParaRPr lang="en-US"/>
          </a:p>
        </p:txBody>
      </p:sp>
      <p:pic>
        <p:nvPicPr>
          <p:cNvPr id="2052" name="Picture 4" descr="Puzzle of Danish Project on Twitter: &quot;Hvis du er interesseret i at høre om  hvordan og hvorfor #dansk er svært, så lyt med på udsendelsen #Kraniebrud i  morgen torsdag d. 22. april">
            <a:extLst>
              <a:ext uri="{FF2B5EF4-FFF2-40B4-BE49-F238E27FC236}">
                <a16:creationId xmlns:a16="http://schemas.microsoft.com/office/drawing/2014/main" id="{A2B4CB9F-FADD-E347-9B68-6D5592231D9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00789" y="433263"/>
            <a:ext cx="2501540" cy="158785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Fig. . Averages of formant midpoints for three point vowels (normal... |  Download Scientific Diagram">
            <a:extLst>
              <a:ext uri="{FF2B5EF4-FFF2-40B4-BE49-F238E27FC236}">
                <a16:creationId xmlns:a16="http://schemas.microsoft.com/office/drawing/2014/main" id="{C5B5251F-BC6D-AC4D-AC4A-06AA1F0ED96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7207"/>
          <a:stretch/>
        </p:blipFill>
        <p:spPr bwMode="auto">
          <a:xfrm>
            <a:off x="8974667" y="3196485"/>
            <a:ext cx="2816999" cy="26030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85252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B1075-8867-C140-8EF7-06ACD986C068}"/>
              </a:ext>
            </a:extLst>
          </p:cNvPr>
          <p:cNvSpPr>
            <a:spLocks noGrp="1"/>
          </p:cNvSpPr>
          <p:nvPr>
            <p:ph type="title"/>
          </p:nvPr>
        </p:nvSpPr>
        <p:spPr/>
        <p:txBody>
          <a:bodyPr/>
          <a:lstStyle/>
          <a:p>
            <a:r>
              <a:rPr lang="da-DK" dirty="0" err="1"/>
              <a:t>Why</a:t>
            </a:r>
            <a:r>
              <a:rPr lang="da-DK" dirty="0"/>
              <a:t> </a:t>
            </a:r>
            <a:r>
              <a:rPr lang="da-DK" dirty="0" err="1"/>
              <a:t>then</a:t>
            </a:r>
            <a:r>
              <a:rPr lang="da-DK" dirty="0"/>
              <a:t> model </a:t>
            </a:r>
            <a:r>
              <a:rPr lang="da-DK" dirty="0" err="1"/>
              <a:t>comparison</a:t>
            </a:r>
            <a:r>
              <a:rPr lang="da-DK" dirty="0"/>
              <a:t>? </a:t>
            </a:r>
          </a:p>
        </p:txBody>
      </p:sp>
      <p:sp>
        <p:nvSpPr>
          <p:cNvPr id="3" name="Content Placeholder 2">
            <a:extLst>
              <a:ext uri="{FF2B5EF4-FFF2-40B4-BE49-F238E27FC236}">
                <a16:creationId xmlns:a16="http://schemas.microsoft.com/office/drawing/2014/main" id="{44C82813-D1C0-4547-879C-4464531E963A}"/>
              </a:ext>
            </a:extLst>
          </p:cNvPr>
          <p:cNvSpPr>
            <a:spLocks noGrp="1"/>
          </p:cNvSpPr>
          <p:nvPr>
            <p:ph idx="1"/>
          </p:nvPr>
        </p:nvSpPr>
        <p:spPr>
          <a:xfrm>
            <a:off x="2589212" y="2133600"/>
            <a:ext cx="8915400" cy="4100290"/>
          </a:xfrm>
        </p:spPr>
        <p:txBody>
          <a:bodyPr>
            <a:normAutofit/>
          </a:bodyPr>
          <a:lstStyle/>
          <a:p>
            <a:r>
              <a:rPr lang="en-GB" dirty="0"/>
              <a:t>Assessing overfitting</a:t>
            </a:r>
          </a:p>
          <a:p>
            <a:endParaRPr lang="en-GB" dirty="0"/>
          </a:p>
          <a:p>
            <a:r>
              <a:rPr lang="en-GB" dirty="0"/>
              <a:t>Feature comparison</a:t>
            </a:r>
          </a:p>
          <a:p>
            <a:endParaRPr lang="en-GB" dirty="0"/>
          </a:p>
          <a:p>
            <a:r>
              <a:rPr lang="en-GB" dirty="0"/>
              <a:t>Model comparison</a:t>
            </a:r>
          </a:p>
          <a:p>
            <a:endParaRPr lang="en-GB" dirty="0"/>
          </a:p>
          <a:p>
            <a:r>
              <a:rPr lang="en-GB" dirty="0"/>
              <a:t>N.B. </a:t>
            </a:r>
            <a:r>
              <a:rPr lang="en-GB" b="1" dirty="0"/>
              <a:t>Predictive</a:t>
            </a:r>
            <a:r>
              <a:rPr lang="en-GB" dirty="0"/>
              <a:t>, not causal inference approach</a:t>
            </a:r>
          </a:p>
          <a:p>
            <a:pPr lvl="1"/>
            <a:r>
              <a:rPr lang="en-GB" dirty="0"/>
              <a:t>does adding X3 reduce error on out-of-sample data?</a:t>
            </a:r>
          </a:p>
          <a:p>
            <a:r>
              <a:rPr lang="en-GB" dirty="0"/>
              <a:t>N.B. </a:t>
            </a:r>
            <a:r>
              <a:rPr lang="en-GB" b="1" dirty="0"/>
              <a:t>Regularizing priors </a:t>
            </a:r>
            <a:r>
              <a:rPr lang="en-GB" dirty="0"/>
              <a:t>always help in a complementary fashion by </a:t>
            </a:r>
            <a:r>
              <a:rPr lang="en-GB" b="1" dirty="0"/>
              <a:t>reducing</a:t>
            </a:r>
            <a:r>
              <a:rPr lang="en-GB" dirty="0"/>
              <a:t> overfitting (while model comparison measures it)</a:t>
            </a:r>
          </a:p>
        </p:txBody>
      </p:sp>
      <p:pic>
        <p:nvPicPr>
          <p:cNvPr id="4" name="Content Placeholder 3">
            <a:extLst>
              <a:ext uri="{FF2B5EF4-FFF2-40B4-BE49-F238E27FC236}">
                <a16:creationId xmlns:a16="http://schemas.microsoft.com/office/drawing/2014/main" id="{303F17A3-674E-7B40-B1D3-85200E8B4FF0}"/>
              </a:ext>
            </a:extLst>
          </p:cNvPr>
          <p:cNvPicPr>
            <a:picLocks noChangeAspect="1"/>
          </p:cNvPicPr>
          <p:nvPr/>
        </p:nvPicPr>
        <p:blipFill>
          <a:blip r:embed="rId2"/>
          <a:stretch>
            <a:fillRect/>
          </a:stretch>
        </p:blipFill>
        <p:spPr>
          <a:xfrm>
            <a:off x="7558391" y="1828016"/>
            <a:ext cx="4017523" cy="2632677"/>
          </a:xfrm>
          <a:prstGeom prst="rect">
            <a:avLst/>
          </a:prstGeom>
        </p:spPr>
      </p:pic>
    </p:spTree>
    <p:extLst>
      <p:ext uri="{BB962C8B-B14F-4D97-AF65-F5344CB8AC3E}">
        <p14:creationId xmlns:p14="http://schemas.microsoft.com/office/powerpoint/2010/main" val="136795355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65733C-BD24-094B-84C9-7E81C5C6E8A7}"/>
              </a:ext>
            </a:extLst>
          </p:cNvPr>
          <p:cNvSpPr>
            <a:spLocks noGrp="1"/>
          </p:cNvSpPr>
          <p:nvPr>
            <p:ph type="title"/>
          </p:nvPr>
        </p:nvSpPr>
        <p:spPr/>
        <p:txBody>
          <a:bodyPr/>
          <a:lstStyle/>
          <a:p>
            <a:r>
              <a:rPr lang="da-DK" dirty="0"/>
              <a:t>How?</a:t>
            </a:r>
          </a:p>
        </p:txBody>
      </p:sp>
      <p:sp>
        <p:nvSpPr>
          <p:cNvPr id="3" name="Content Placeholder 2">
            <a:extLst>
              <a:ext uri="{FF2B5EF4-FFF2-40B4-BE49-F238E27FC236}">
                <a16:creationId xmlns:a16="http://schemas.microsoft.com/office/drawing/2014/main" id="{E0A82A8F-4C34-3A4A-A603-6CDF62E84540}"/>
              </a:ext>
            </a:extLst>
          </p:cNvPr>
          <p:cNvSpPr>
            <a:spLocks noGrp="1"/>
          </p:cNvSpPr>
          <p:nvPr>
            <p:ph sz="half" idx="1"/>
          </p:nvPr>
        </p:nvSpPr>
        <p:spPr/>
        <p:txBody>
          <a:bodyPr>
            <a:normAutofit/>
          </a:bodyPr>
          <a:lstStyle/>
          <a:p>
            <a:r>
              <a:rPr lang="da-DK" dirty="0" err="1"/>
              <a:t>Validation</a:t>
            </a:r>
            <a:r>
              <a:rPr lang="da-DK" dirty="0"/>
              <a:t> and Cross-</a:t>
            </a:r>
            <a:r>
              <a:rPr lang="da-DK" dirty="0" err="1"/>
              <a:t>Validation</a:t>
            </a:r>
            <a:endParaRPr lang="da-DK" dirty="0"/>
          </a:p>
          <a:p>
            <a:pPr lvl="1"/>
            <a:r>
              <a:rPr lang="da-DK" b="1" dirty="0" err="1"/>
              <a:t>Actual</a:t>
            </a:r>
            <a:r>
              <a:rPr lang="da-DK" dirty="0"/>
              <a:t> out-of-sample </a:t>
            </a:r>
            <a:r>
              <a:rPr lang="da-DK" dirty="0" err="1"/>
              <a:t>error</a:t>
            </a:r>
            <a:r>
              <a:rPr lang="da-DK" dirty="0"/>
              <a:t> (</a:t>
            </a:r>
            <a:r>
              <a:rPr lang="da-DK" dirty="0" err="1"/>
              <a:t>ability</a:t>
            </a:r>
            <a:r>
              <a:rPr lang="da-DK" dirty="0"/>
              <a:t> to </a:t>
            </a:r>
            <a:r>
              <a:rPr lang="da-DK" dirty="0" err="1"/>
              <a:t>generalize</a:t>
            </a:r>
            <a:r>
              <a:rPr lang="da-DK" dirty="0"/>
              <a:t> to new data)</a:t>
            </a:r>
          </a:p>
          <a:p>
            <a:pPr lvl="1"/>
            <a:r>
              <a:rPr lang="da-DK" dirty="0" err="1"/>
              <a:t>Slow</a:t>
            </a:r>
            <a:r>
              <a:rPr lang="da-DK" dirty="0"/>
              <a:t>! </a:t>
            </a:r>
            <a:r>
              <a:rPr lang="da-DK" dirty="0" err="1"/>
              <a:t>Think</a:t>
            </a:r>
            <a:r>
              <a:rPr lang="da-DK" dirty="0"/>
              <a:t> of </a:t>
            </a:r>
            <a:r>
              <a:rPr lang="da-DK" dirty="0" err="1"/>
              <a:t>my</a:t>
            </a:r>
            <a:r>
              <a:rPr lang="da-DK" dirty="0"/>
              <a:t> 6 </a:t>
            </a:r>
            <a:r>
              <a:rPr lang="da-DK" dirty="0" err="1"/>
              <a:t>weeks</a:t>
            </a:r>
            <a:r>
              <a:rPr lang="da-DK" dirty="0"/>
              <a:t> models…</a:t>
            </a:r>
          </a:p>
          <a:p>
            <a:pPr lvl="1"/>
            <a:endParaRPr lang="da-DK" dirty="0"/>
          </a:p>
          <a:p>
            <a:pPr lvl="1"/>
            <a:r>
              <a:rPr lang="da-DK" dirty="0" err="1"/>
              <a:t>Actual</a:t>
            </a:r>
            <a:r>
              <a:rPr lang="da-DK" dirty="0"/>
              <a:t> </a:t>
            </a:r>
            <a:r>
              <a:rPr lang="da-DK" dirty="0" err="1"/>
              <a:t>error</a:t>
            </a:r>
            <a:endParaRPr lang="da-DK" dirty="0"/>
          </a:p>
          <a:p>
            <a:pPr marL="457200" lvl="1" indent="0">
              <a:buNone/>
            </a:pPr>
            <a:endParaRPr lang="da-DK" dirty="0"/>
          </a:p>
        </p:txBody>
      </p:sp>
      <p:sp>
        <p:nvSpPr>
          <p:cNvPr id="4" name="Content Placeholder 3">
            <a:extLst>
              <a:ext uri="{FF2B5EF4-FFF2-40B4-BE49-F238E27FC236}">
                <a16:creationId xmlns:a16="http://schemas.microsoft.com/office/drawing/2014/main" id="{DE82569C-4F5A-E441-B67E-27C15816AEC6}"/>
              </a:ext>
            </a:extLst>
          </p:cNvPr>
          <p:cNvSpPr>
            <a:spLocks noGrp="1"/>
          </p:cNvSpPr>
          <p:nvPr>
            <p:ph sz="half" idx="2"/>
          </p:nvPr>
        </p:nvSpPr>
        <p:spPr/>
        <p:txBody>
          <a:bodyPr>
            <a:normAutofit/>
          </a:bodyPr>
          <a:lstStyle/>
          <a:p>
            <a:r>
              <a:rPr lang="da-DK" dirty="0"/>
              <a:t>Information </a:t>
            </a:r>
            <a:r>
              <a:rPr lang="da-DK" dirty="0" err="1"/>
              <a:t>Criteria</a:t>
            </a:r>
            <a:r>
              <a:rPr lang="da-DK" dirty="0"/>
              <a:t>:</a:t>
            </a:r>
          </a:p>
          <a:p>
            <a:pPr lvl="1"/>
            <a:r>
              <a:rPr lang="da-DK" dirty="0"/>
              <a:t>*</a:t>
            </a:r>
            <a:r>
              <a:rPr lang="da-DK" b="1" dirty="0" err="1"/>
              <a:t>Estimated</a:t>
            </a:r>
            <a:r>
              <a:rPr lang="da-DK" dirty="0"/>
              <a:t>* out of sample </a:t>
            </a:r>
            <a:r>
              <a:rPr lang="da-DK" dirty="0" err="1"/>
              <a:t>error</a:t>
            </a:r>
            <a:endParaRPr lang="da-DK" dirty="0"/>
          </a:p>
          <a:p>
            <a:pPr lvl="1"/>
            <a:endParaRPr lang="da-DK" dirty="0"/>
          </a:p>
          <a:p>
            <a:pPr lvl="1"/>
            <a:r>
              <a:rPr lang="da-DK" dirty="0"/>
              <a:t>Fast</a:t>
            </a:r>
          </a:p>
          <a:p>
            <a:pPr lvl="1"/>
            <a:endParaRPr lang="da-DK" dirty="0"/>
          </a:p>
          <a:p>
            <a:pPr lvl="1"/>
            <a:r>
              <a:rPr lang="da-DK" dirty="0" err="1"/>
              <a:t>Ridden</a:t>
            </a:r>
            <a:r>
              <a:rPr lang="da-DK" dirty="0"/>
              <a:t> with </a:t>
            </a:r>
            <a:r>
              <a:rPr lang="da-DK" dirty="0" err="1"/>
              <a:t>assumptions</a:t>
            </a:r>
            <a:r>
              <a:rPr lang="da-DK" dirty="0"/>
              <a:t>, </a:t>
            </a:r>
            <a:r>
              <a:rPr lang="da-DK" dirty="0" err="1"/>
              <a:t>depending</a:t>
            </a:r>
            <a:r>
              <a:rPr lang="da-DK" dirty="0"/>
              <a:t> on the </a:t>
            </a:r>
            <a:r>
              <a:rPr lang="da-DK" dirty="0" err="1"/>
              <a:t>specific</a:t>
            </a:r>
            <a:r>
              <a:rPr lang="da-DK" dirty="0"/>
              <a:t> IC:</a:t>
            </a:r>
          </a:p>
          <a:p>
            <a:pPr lvl="2"/>
            <a:r>
              <a:rPr lang="da-DK" dirty="0" err="1"/>
              <a:t>e.g</a:t>
            </a:r>
            <a:r>
              <a:rPr lang="da-DK" dirty="0"/>
              <a:t>. </a:t>
            </a:r>
            <a:r>
              <a:rPr lang="da-DK" dirty="0" err="1"/>
              <a:t>Gaussian</a:t>
            </a:r>
            <a:r>
              <a:rPr lang="da-DK" dirty="0"/>
              <a:t> </a:t>
            </a:r>
            <a:r>
              <a:rPr lang="da-DK" dirty="0" err="1"/>
              <a:t>estimates</a:t>
            </a:r>
            <a:endParaRPr lang="da-DK" dirty="0"/>
          </a:p>
          <a:p>
            <a:pPr lvl="2"/>
            <a:r>
              <a:rPr lang="da-DK" dirty="0" err="1"/>
              <a:t>E.g</a:t>
            </a:r>
            <a:r>
              <a:rPr lang="da-DK" dirty="0"/>
              <a:t> </a:t>
            </a:r>
            <a:r>
              <a:rPr lang="da-DK" dirty="0" err="1"/>
              <a:t>no</a:t>
            </a:r>
            <a:r>
              <a:rPr lang="da-DK" dirty="0"/>
              <a:t> </a:t>
            </a:r>
            <a:r>
              <a:rPr lang="da-DK" dirty="0" err="1"/>
              <a:t>influential</a:t>
            </a:r>
            <a:r>
              <a:rPr lang="da-DK" dirty="0"/>
              <a:t> data point</a:t>
            </a:r>
          </a:p>
          <a:p>
            <a:pPr lvl="2"/>
            <a:r>
              <a:rPr lang="da-DK" dirty="0" err="1"/>
              <a:t>E.g</a:t>
            </a:r>
            <a:r>
              <a:rPr lang="da-DK" dirty="0"/>
              <a:t>. </a:t>
            </a:r>
            <a:r>
              <a:rPr lang="da-DK" dirty="0" err="1"/>
              <a:t>flat</a:t>
            </a:r>
            <a:r>
              <a:rPr lang="da-DK" dirty="0"/>
              <a:t> priors</a:t>
            </a:r>
          </a:p>
          <a:p>
            <a:pPr lvl="2"/>
            <a:r>
              <a:rPr lang="da-DK" dirty="0" err="1"/>
              <a:t>E.g</a:t>
            </a:r>
            <a:r>
              <a:rPr lang="da-DK" dirty="0"/>
              <a:t> N </a:t>
            </a:r>
            <a:r>
              <a:rPr lang="da-DK" dirty="0" err="1"/>
              <a:t>much</a:t>
            </a:r>
            <a:r>
              <a:rPr lang="da-DK" dirty="0"/>
              <a:t> </a:t>
            </a:r>
            <a:r>
              <a:rPr lang="da-DK" dirty="0" err="1"/>
              <a:t>bigger</a:t>
            </a:r>
            <a:r>
              <a:rPr lang="da-DK" dirty="0"/>
              <a:t> </a:t>
            </a:r>
            <a:r>
              <a:rPr lang="da-DK" dirty="0" err="1"/>
              <a:t>than</a:t>
            </a:r>
            <a:r>
              <a:rPr lang="da-DK" dirty="0"/>
              <a:t> k</a:t>
            </a:r>
          </a:p>
          <a:p>
            <a:endParaRPr lang="en-DK" dirty="0"/>
          </a:p>
        </p:txBody>
      </p:sp>
    </p:spTree>
    <p:extLst>
      <p:ext uri="{BB962C8B-B14F-4D97-AF65-F5344CB8AC3E}">
        <p14:creationId xmlns:p14="http://schemas.microsoft.com/office/powerpoint/2010/main" val="355733145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AB34-E723-9D46-9C86-2CAD2DBCD858}"/>
              </a:ext>
            </a:extLst>
          </p:cNvPr>
          <p:cNvSpPr>
            <a:spLocks noGrp="1"/>
          </p:cNvSpPr>
          <p:nvPr>
            <p:ph type="title"/>
          </p:nvPr>
        </p:nvSpPr>
        <p:spPr/>
        <p:txBody>
          <a:bodyPr/>
          <a:lstStyle/>
          <a:p>
            <a:r>
              <a:rPr lang="da-DK" dirty="0"/>
              <a:t>Information </a:t>
            </a:r>
            <a:r>
              <a:rPr lang="da-DK" dirty="0" err="1"/>
              <a:t>criteria</a:t>
            </a:r>
            <a:endParaRPr lang="da-DK" dirty="0"/>
          </a:p>
        </p:txBody>
      </p:sp>
      <p:sp>
        <p:nvSpPr>
          <p:cNvPr id="3" name="Content Placeholder 2">
            <a:extLst>
              <a:ext uri="{FF2B5EF4-FFF2-40B4-BE49-F238E27FC236}">
                <a16:creationId xmlns:a16="http://schemas.microsoft.com/office/drawing/2014/main" id="{CAD1172F-FC43-8747-9037-A518E8DE6350}"/>
              </a:ext>
            </a:extLst>
          </p:cNvPr>
          <p:cNvSpPr>
            <a:spLocks noGrp="1"/>
          </p:cNvSpPr>
          <p:nvPr>
            <p:ph idx="1"/>
          </p:nvPr>
        </p:nvSpPr>
        <p:spPr/>
        <p:txBody>
          <a:bodyPr>
            <a:normAutofit/>
          </a:bodyPr>
          <a:lstStyle/>
          <a:p>
            <a:r>
              <a:rPr lang="da-DK" dirty="0"/>
              <a:t>AIC =  </a:t>
            </a:r>
            <a:r>
              <a:rPr lang="da-DK" dirty="0" err="1"/>
              <a:t>loglikelihood</a:t>
            </a:r>
            <a:r>
              <a:rPr lang="da-DK" dirty="0"/>
              <a:t>(</a:t>
            </a:r>
            <a:r>
              <a:rPr lang="da-DK" dirty="0" err="1"/>
              <a:t>model|data</a:t>
            </a:r>
            <a:r>
              <a:rPr lang="da-DK" dirty="0"/>
              <a:t>) + 2p (the </a:t>
            </a:r>
            <a:r>
              <a:rPr lang="da-DK" dirty="0" err="1"/>
              <a:t>lower</a:t>
            </a:r>
            <a:r>
              <a:rPr lang="da-DK" dirty="0"/>
              <a:t> the </a:t>
            </a:r>
            <a:r>
              <a:rPr lang="da-DK" dirty="0" err="1"/>
              <a:t>better</a:t>
            </a:r>
            <a:r>
              <a:rPr lang="da-DK" dirty="0"/>
              <a:t>)</a:t>
            </a:r>
          </a:p>
          <a:p>
            <a:pPr lvl="1"/>
            <a:r>
              <a:rPr lang="da-DK" dirty="0"/>
              <a:t>2 p is a </a:t>
            </a:r>
            <a:r>
              <a:rPr lang="da-DK" dirty="0" err="1"/>
              <a:t>penalization</a:t>
            </a:r>
            <a:endParaRPr lang="da-DK" dirty="0"/>
          </a:p>
          <a:p>
            <a:pPr lvl="1"/>
            <a:endParaRPr lang="da-DK" dirty="0"/>
          </a:p>
          <a:p>
            <a:r>
              <a:rPr lang="da-DK" dirty="0"/>
              <a:t>BIC = </a:t>
            </a:r>
            <a:r>
              <a:rPr lang="da-DK" dirty="0" err="1"/>
              <a:t>loglikelihood</a:t>
            </a:r>
            <a:r>
              <a:rPr lang="da-DK" dirty="0"/>
              <a:t>(</a:t>
            </a:r>
            <a:r>
              <a:rPr lang="da-DK" dirty="0" err="1"/>
              <a:t>model|data</a:t>
            </a:r>
            <a:r>
              <a:rPr lang="da-DK" dirty="0"/>
              <a:t>) + log(n)p</a:t>
            </a:r>
          </a:p>
          <a:p>
            <a:endParaRPr lang="da-DK" dirty="0"/>
          </a:p>
          <a:p>
            <a:r>
              <a:rPr lang="da-DK" dirty="0" err="1"/>
              <a:t>AICc</a:t>
            </a:r>
            <a:r>
              <a:rPr lang="da-DK" dirty="0"/>
              <a:t> = </a:t>
            </a:r>
            <a:r>
              <a:rPr lang="da-DK" dirty="0" err="1"/>
              <a:t>loglikelihood</a:t>
            </a:r>
            <a:r>
              <a:rPr lang="da-DK" dirty="0"/>
              <a:t>(</a:t>
            </a:r>
            <a:r>
              <a:rPr lang="da-DK" dirty="0" err="1"/>
              <a:t>model|data</a:t>
            </a:r>
            <a:r>
              <a:rPr lang="da-DK" dirty="0"/>
              <a:t>) + 2p + (2p</a:t>
            </a:r>
            <a:r>
              <a:rPr lang="da-DK" baseline="30000" dirty="0"/>
              <a:t>2</a:t>
            </a:r>
            <a:r>
              <a:rPr lang="da-DK" dirty="0"/>
              <a:t> + 2p)/(n-p-1)</a:t>
            </a:r>
          </a:p>
          <a:p>
            <a:endParaRPr lang="da-DK" dirty="0"/>
          </a:p>
        </p:txBody>
      </p:sp>
    </p:spTree>
    <p:extLst>
      <p:ext uri="{BB962C8B-B14F-4D97-AF65-F5344CB8AC3E}">
        <p14:creationId xmlns:p14="http://schemas.microsoft.com/office/powerpoint/2010/main" val="230174839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AB34-E723-9D46-9C86-2CAD2DBCD858}"/>
              </a:ext>
            </a:extLst>
          </p:cNvPr>
          <p:cNvSpPr>
            <a:spLocks noGrp="1"/>
          </p:cNvSpPr>
          <p:nvPr>
            <p:ph type="title"/>
          </p:nvPr>
        </p:nvSpPr>
        <p:spPr/>
        <p:txBody>
          <a:bodyPr/>
          <a:lstStyle/>
          <a:p>
            <a:r>
              <a:rPr lang="da-DK" dirty="0"/>
              <a:t>Information </a:t>
            </a:r>
            <a:r>
              <a:rPr lang="da-DK" dirty="0" err="1"/>
              <a:t>criteria</a:t>
            </a:r>
            <a:endParaRPr lang="da-DK" dirty="0"/>
          </a:p>
        </p:txBody>
      </p:sp>
      <p:sp>
        <p:nvSpPr>
          <p:cNvPr id="3" name="Content Placeholder 2">
            <a:extLst>
              <a:ext uri="{FF2B5EF4-FFF2-40B4-BE49-F238E27FC236}">
                <a16:creationId xmlns:a16="http://schemas.microsoft.com/office/drawing/2014/main" id="{CAD1172F-FC43-8747-9037-A518E8DE6350}"/>
              </a:ext>
            </a:extLst>
          </p:cNvPr>
          <p:cNvSpPr>
            <a:spLocks noGrp="1"/>
          </p:cNvSpPr>
          <p:nvPr>
            <p:ph sz="half" idx="1"/>
          </p:nvPr>
        </p:nvSpPr>
        <p:spPr/>
        <p:txBody>
          <a:bodyPr>
            <a:normAutofit/>
          </a:bodyPr>
          <a:lstStyle/>
          <a:p>
            <a:r>
              <a:rPr lang="da-DK" dirty="0"/>
              <a:t>Global </a:t>
            </a:r>
            <a:r>
              <a:rPr lang="da-DK" dirty="0" err="1"/>
              <a:t>likelihood</a:t>
            </a:r>
            <a:r>
              <a:rPr lang="da-DK" dirty="0"/>
              <a:t> of the model </a:t>
            </a:r>
            <a:r>
              <a:rPr lang="da-DK" dirty="0" err="1"/>
              <a:t>penalized</a:t>
            </a:r>
            <a:r>
              <a:rPr lang="da-DK" dirty="0"/>
              <a:t> by model </a:t>
            </a:r>
            <a:r>
              <a:rPr lang="da-DK" dirty="0" err="1"/>
              <a:t>complexity</a:t>
            </a:r>
            <a:r>
              <a:rPr lang="da-DK" dirty="0"/>
              <a:t> (and </a:t>
            </a:r>
            <a:r>
              <a:rPr lang="da-DK" dirty="0" err="1"/>
              <a:t>possibly</a:t>
            </a:r>
            <a:r>
              <a:rPr lang="da-DK" dirty="0"/>
              <a:t> </a:t>
            </a:r>
            <a:r>
              <a:rPr lang="da-DK" dirty="0" err="1"/>
              <a:t>corrected</a:t>
            </a:r>
            <a:r>
              <a:rPr lang="da-DK" dirty="0"/>
              <a:t> by sample </a:t>
            </a:r>
            <a:r>
              <a:rPr lang="da-DK" dirty="0" err="1"/>
              <a:t>size</a:t>
            </a:r>
            <a:r>
              <a:rPr lang="da-DK" dirty="0"/>
              <a:t>)</a:t>
            </a:r>
          </a:p>
          <a:p>
            <a:pPr lvl="1"/>
            <a:r>
              <a:rPr lang="da-DK" dirty="0"/>
              <a:t>BUT: </a:t>
            </a:r>
            <a:r>
              <a:rPr lang="da-DK" dirty="0" err="1"/>
              <a:t>only</a:t>
            </a:r>
            <a:r>
              <a:rPr lang="da-DK" dirty="0"/>
              <a:t> 1 </a:t>
            </a:r>
            <a:r>
              <a:rPr lang="da-DK" dirty="0" err="1"/>
              <a:t>value</a:t>
            </a:r>
            <a:r>
              <a:rPr lang="da-DK" dirty="0"/>
              <a:t>, </a:t>
            </a:r>
            <a:r>
              <a:rPr lang="da-DK" dirty="0" err="1"/>
              <a:t>no</a:t>
            </a:r>
            <a:r>
              <a:rPr lang="da-DK" dirty="0"/>
              <a:t> </a:t>
            </a:r>
            <a:r>
              <a:rPr lang="da-DK" dirty="0" err="1"/>
              <a:t>uncertainty</a:t>
            </a:r>
            <a:endParaRPr lang="da-DK" dirty="0"/>
          </a:p>
          <a:p>
            <a:pPr lvl="2"/>
            <a:r>
              <a:rPr lang="da-DK" dirty="0" err="1"/>
              <a:t>E.g</a:t>
            </a:r>
            <a:r>
              <a:rPr lang="da-DK" dirty="0"/>
              <a:t> multiple </a:t>
            </a:r>
            <a:r>
              <a:rPr lang="da-DK" dirty="0" err="1"/>
              <a:t>posterior</a:t>
            </a:r>
            <a:r>
              <a:rPr lang="da-DK" dirty="0"/>
              <a:t> samples, and multiple datapoints</a:t>
            </a:r>
          </a:p>
          <a:p>
            <a:pPr lvl="2"/>
            <a:endParaRPr lang="da-DK" dirty="0"/>
          </a:p>
          <a:p>
            <a:r>
              <a:rPr lang="da-DK" dirty="0"/>
              <a:t>Datapoint-</a:t>
            </a:r>
            <a:r>
              <a:rPr lang="da-DK" dirty="0" err="1"/>
              <a:t>level</a:t>
            </a:r>
            <a:r>
              <a:rPr lang="da-DK" dirty="0"/>
              <a:t> </a:t>
            </a:r>
            <a:r>
              <a:rPr lang="da-DK" dirty="0" err="1"/>
              <a:t>likelihood</a:t>
            </a:r>
            <a:r>
              <a:rPr lang="da-DK" dirty="0"/>
              <a:t> </a:t>
            </a:r>
            <a:r>
              <a:rPr lang="da-DK" dirty="0" err="1"/>
              <a:t>estimates</a:t>
            </a:r>
            <a:r>
              <a:rPr lang="da-DK" dirty="0"/>
              <a:t> with </a:t>
            </a:r>
            <a:r>
              <a:rPr lang="da-DK" dirty="0" err="1"/>
              <a:t>uncertainty</a:t>
            </a:r>
            <a:r>
              <a:rPr lang="da-DK" dirty="0"/>
              <a:t>?</a:t>
            </a:r>
          </a:p>
        </p:txBody>
      </p:sp>
      <p:pic>
        <p:nvPicPr>
          <p:cNvPr id="1028" name="Picture 4" descr="Image">
            <a:extLst>
              <a:ext uri="{FF2B5EF4-FFF2-40B4-BE49-F238E27FC236}">
                <a16:creationId xmlns:a16="http://schemas.microsoft.com/office/drawing/2014/main" id="{1594B88F-5341-0545-BA00-DF8434BBECE1}"/>
              </a:ext>
            </a:extLst>
          </p:cNvPr>
          <p:cNvPicPr>
            <a:picLocks noGrp="1" noChangeAspect="1" noChangeArrowheads="1"/>
          </p:cNvPicPr>
          <p:nvPr>
            <p:ph sz="half" idx="2"/>
          </p:nvPr>
        </p:nvPicPr>
        <p:blipFill rotWithShape="1">
          <a:blip r:embed="rId2">
            <a:extLst>
              <a:ext uri="{28A0092B-C50C-407E-A947-70E740481C1C}">
                <a14:useLocalDpi xmlns:a14="http://schemas.microsoft.com/office/drawing/2010/main" val="0"/>
              </a:ext>
            </a:extLst>
          </a:blip>
          <a:srcRect r="49837"/>
          <a:stretch/>
        </p:blipFill>
        <p:spPr bwMode="auto">
          <a:xfrm>
            <a:off x="8250177" y="1539875"/>
            <a:ext cx="2475488" cy="50015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868310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WAIC 1: </a:t>
            </a:r>
            <a:br>
              <a:rPr lang="en-US" dirty="0"/>
            </a:br>
            <a:r>
              <a:rPr lang="en-US" dirty="0"/>
              <a:t>point wise likelihood of the model</a:t>
            </a:r>
          </a:p>
        </p:txBody>
      </p:sp>
      <p:sp>
        <p:nvSpPr>
          <p:cNvPr id="3" name="Content Placeholder 2"/>
          <p:cNvSpPr>
            <a:spLocks noGrp="1"/>
          </p:cNvSpPr>
          <p:nvPr>
            <p:ph idx="1"/>
          </p:nvPr>
        </p:nvSpPr>
        <p:spPr/>
        <p:txBody>
          <a:bodyPr>
            <a:normAutofit/>
          </a:bodyPr>
          <a:lstStyle/>
          <a:p>
            <a:r>
              <a:rPr lang="en-US" dirty="0"/>
              <a:t>Per each datapoint we have a “cloud” of predictions (one per posterior sample)</a:t>
            </a:r>
          </a:p>
          <a:p>
            <a:endParaRPr lang="en-US" dirty="0"/>
          </a:p>
          <a:p>
            <a:r>
              <a:rPr lang="en-US" dirty="0"/>
              <a:t>Log pointwise predictive density (</a:t>
            </a:r>
            <a:r>
              <a:rPr lang="en-US" dirty="0" err="1"/>
              <a:t>lppd</a:t>
            </a:r>
            <a:r>
              <a:rPr lang="en-US" dirty="0"/>
              <a:t>) is the sum of the logarithm of the average likelihood of each observation ( </a:t>
            </a:r>
            <a:r>
              <a:rPr lang="en-US" dirty="0" err="1"/>
              <a:t>Pr</a:t>
            </a:r>
            <a:r>
              <a:rPr lang="en-US" dirty="0"/>
              <a:t>(</a:t>
            </a:r>
            <a:r>
              <a:rPr lang="en-US" dirty="0" err="1"/>
              <a:t>yi</a:t>
            </a:r>
            <a:r>
              <a:rPr lang="en-US" dirty="0"/>
              <a:t>) )</a:t>
            </a:r>
          </a:p>
          <a:p>
            <a:r>
              <a:rPr lang="en-US" dirty="0" err="1"/>
              <a:t>Pr</a:t>
            </a:r>
            <a:r>
              <a:rPr lang="en-US" dirty="0"/>
              <a:t>(</a:t>
            </a:r>
            <a:r>
              <a:rPr lang="en-US" dirty="0" err="1"/>
              <a:t>yi</a:t>
            </a:r>
            <a:r>
              <a:rPr lang="en-US" dirty="0"/>
              <a:t>): per each observation</a:t>
            </a:r>
          </a:p>
          <a:p>
            <a:pPr lvl="1"/>
            <a:r>
              <a:rPr lang="en-US" dirty="0"/>
              <a:t>Likelihood for each parameter value</a:t>
            </a:r>
          </a:p>
          <a:p>
            <a:pPr lvl="1"/>
            <a:r>
              <a:rPr lang="en-US" dirty="0"/>
              <a:t>Average</a:t>
            </a:r>
          </a:p>
        </p:txBody>
      </p:sp>
      <p:pic>
        <p:nvPicPr>
          <p:cNvPr id="4" name="Picture 3"/>
          <p:cNvPicPr>
            <a:picLocks noChangeAspect="1"/>
          </p:cNvPicPr>
          <p:nvPr/>
        </p:nvPicPr>
        <p:blipFill>
          <a:blip r:embed="rId2"/>
          <a:stretch>
            <a:fillRect/>
          </a:stretch>
        </p:blipFill>
        <p:spPr>
          <a:xfrm>
            <a:off x="7622276" y="4707084"/>
            <a:ext cx="3385526" cy="1526806"/>
          </a:xfrm>
          <a:prstGeom prst="rect">
            <a:avLst/>
          </a:prstGeom>
        </p:spPr>
      </p:pic>
      <p:pic>
        <p:nvPicPr>
          <p:cNvPr id="5" name="Content Placeholder 3"/>
          <p:cNvPicPr>
            <a:picLocks noChangeAspect="1"/>
          </p:cNvPicPr>
          <p:nvPr/>
        </p:nvPicPr>
        <p:blipFill>
          <a:blip r:embed="rId3"/>
          <a:srcRect t="-85046" b="-85046"/>
          <a:stretch>
            <a:fillRect/>
          </a:stretch>
        </p:blipFill>
        <p:spPr>
          <a:xfrm>
            <a:off x="8647774" y="95818"/>
            <a:ext cx="3145324" cy="1729807"/>
          </a:xfrm>
          <a:prstGeom prst="rect">
            <a:avLst/>
          </a:prstGeom>
        </p:spPr>
      </p:pic>
    </p:spTree>
    <p:extLst>
      <p:ext uri="{BB962C8B-B14F-4D97-AF65-F5344CB8AC3E}">
        <p14:creationId xmlns:p14="http://schemas.microsoft.com/office/powerpoint/2010/main" val="301880444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6608" y="167632"/>
            <a:ext cx="10515600" cy="1325563"/>
          </a:xfrm>
        </p:spPr>
        <p:txBody>
          <a:bodyPr>
            <a:normAutofit fontScale="90000"/>
          </a:bodyPr>
          <a:lstStyle/>
          <a:p>
            <a:r>
              <a:rPr lang="en-US" dirty="0"/>
              <a:t>WAIC 2</a:t>
            </a:r>
            <a:br>
              <a:rPr lang="en-US" dirty="0"/>
            </a:br>
            <a:r>
              <a:rPr lang="en-US" dirty="0"/>
              <a:t>Penalization due to complexity of the model</a:t>
            </a:r>
          </a:p>
        </p:txBody>
      </p:sp>
      <p:sp>
        <p:nvSpPr>
          <p:cNvPr id="3" name="Content Placeholder 2"/>
          <p:cNvSpPr>
            <a:spLocks noGrp="1"/>
          </p:cNvSpPr>
          <p:nvPr>
            <p:ph idx="1"/>
          </p:nvPr>
        </p:nvSpPr>
        <p:spPr>
          <a:xfrm>
            <a:off x="838199" y="1600200"/>
            <a:ext cx="11167753" cy="5257800"/>
          </a:xfrm>
        </p:spPr>
        <p:txBody>
          <a:bodyPr>
            <a:normAutofit/>
          </a:bodyPr>
          <a:lstStyle/>
          <a:p>
            <a:endParaRPr lang="en-US" dirty="0"/>
          </a:p>
          <a:p>
            <a:endParaRPr lang="en-US" dirty="0"/>
          </a:p>
          <a:p>
            <a:endParaRPr lang="en-US" dirty="0"/>
          </a:p>
          <a:p>
            <a:r>
              <a:rPr lang="en-US" dirty="0" err="1"/>
              <a:t>pWAIC</a:t>
            </a:r>
            <a:r>
              <a:rPr lang="en-US" dirty="0"/>
              <a:t> is given by the sum of variance per each observation (V(</a:t>
            </a:r>
            <a:r>
              <a:rPr lang="en-US" dirty="0" err="1"/>
              <a:t>yi</a:t>
            </a:r>
            <a:r>
              <a:rPr lang="en-US" dirty="0"/>
              <a:t>))</a:t>
            </a:r>
          </a:p>
          <a:p>
            <a:endParaRPr lang="en-US" dirty="0"/>
          </a:p>
          <a:p>
            <a:r>
              <a:rPr lang="en-US" dirty="0"/>
              <a:t>V(</a:t>
            </a:r>
            <a:r>
              <a:rPr lang="en-US" dirty="0" err="1"/>
              <a:t>yi</a:t>
            </a:r>
            <a:r>
              <a:rPr lang="en-US" dirty="0"/>
              <a:t>) is the variance in log likelihood for observation I in the training sample</a:t>
            </a:r>
          </a:p>
          <a:p>
            <a:pPr lvl="1"/>
            <a:r>
              <a:rPr lang="en-US" dirty="0"/>
              <a:t>Per each observation calculate </a:t>
            </a:r>
            <a:r>
              <a:rPr lang="en-US" dirty="0" err="1"/>
              <a:t>loglikelihood</a:t>
            </a:r>
            <a:r>
              <a:rPr lang="en-US" dirty="0"/>
              <a:t> given each sample of the posterior, then calculate the variance (sum of squares divided n)</a:t>
            </a:r>
          </a:p>
          <a:p>
            <a:pPr lvl="1"/>
            <a:r>
              <a:rPr lang="en-US" dirty="0"/>
              <a:t>Sum all the variances</a:t>
            </a:r>
          </a:p>
          <a:p>
            <a:endParaRPr lang="en-US" dirty="0"/>
          </a:p>
          <a:p>
            <a:r>
              <a:rPr lang="en-US" dirty="0" err="1"/>
              <a:t>pWAIC</a:t>
            </a:r>
            <a:r>
              <a:rPr lang="en-US" dirty="0"/>
              <a:t> corrects for observations that are hard to predict, penalizing non-robust models for which small changes in parameter values make big changes in loglikelihood</a:t>
            </a:r>
          </a:p>
          <a:p>
            <a:pPr lvl="1"/>
            <a:r>
              <a:rPr lang="en-US" dirty="0"/>
              <a:t>Better than parameter n (p), because parameters might </a:t>
            </a:r>
            <a:r>
              <a:rPr lang="en-US"/>
              <a:t>be correlated or even help</a:t>
            </a:r>
            <a:endParaRPr lang="en-US" dirty="0"/>
          </a:p>
        </p:txBody>
      </p:sp>
      <p:pic>
        <p:nvPicPr>
          <p:cNvPr id="4" name="Picture 3"/>
          <p:cNvPicPr>
            <a:picLocks noChangeAspect="1"/>
          </p:cNvPicPr>
          <p:nvPr/>
        </p:nvPicPr>
        <p:blipFill>
          <a:blip r:embed="rId2"/>
          <a:stretch>
            <a:fillRect/>
          </a:stretch>
        </p:blipFill>
        <p:spPr>
          <a:xfrm>
            <a:off x="8951028" y="1430902"/>
            <a:ext cx="2876571" cy="1379178"/>
          </a:xfrm>
          <a:prstGeom prst="rect">
            <a:avLst/>
          </a:prstGeom>
        </p:spPr>
      </p:pic>
    </p:spTree>
    <p:extLst>
      <p:ext uri="{BB962C8B-B14F-4D97-AF65-F5344CB8AC3E}">
        <p14:creationId xmlns:p14="http://schemas.microsoft.com/office/powerpoint/2010/main" val="99664578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CE02F-392F-BA41-86AE-1E4C17D6D151}"/>
              </a:ext>
            </a:extLst>
          </p:cNvPr>
          <p:cNvSpPr>
            <a:spLocks noGrp="1"/>
          </p:cNvSpPr>
          <p:nvPr>
            <p:ph type="title"/>
          </p:nvPr>
        </p:nvSpPr>
        <p:spPr/>
        <p:txBody>
          <a:bodyPr/>
          <a:lstStyle/>
          <a:p>
            <a:r>
              <a:rPr lang="da-DK" dirty="0"/>
              <a:t>Total WAIC!</a:t>
            </a:r>
          </a:p>
        </p:txBody>
      </p:sp>
      <p:sp>
        <p:nvSpPr>
          <p:cNvPr id="3" name="Content Placeholder 2">
            <a:extLst>
              <a:ext uri="{FF2B5EF4-FFF2-40B4-BE49-F238E27FC236}">
                <a16:creationId xmlns:a16="http://schemas.microsoft.com/office/drawing/2014/main" id="{BA270CA6-2E75-854F-B68F-1952B65A6FCA}"/>
              </a:ext>
            </a:extLst>
          </p:cNvPr>
          <p:cNvSpPr>
            <a:spLocks noGrp="1"/>
          </p:cNvSpPr>
          <p:nvPr>
            <p:ph idx="1"/>
          </p:nvPr>
        </p:nvSpPr>
        <p:spPr/>
        <p:txBody>
          <a:bodyPr/>
          <a:lstStyle/>
          <a:p>
            <a:endParaRPr lang="da-DK"/>
          </a:p>
        </p:txBody>
      </p:sp>
      <p:pic>
        <p:nvPicPr>
          <p:cNvPr id="4" name="Content Placeholder 3">
            <a:extLst>
              <a:ext uri="{FF2B5EF4-FFF2-40B4-BE49-F238E27FC236}">
                <a16:creationId xmlns:a16="http://schemas.microsoft.com/office/drawing/2014/main" id="{8019A310-72B5-5940-8032-E85449C3D09D}"/>
              </a:ext>
            </a:extLst>
          </p:cNvPr>
          <p:cNvPicPr>
            <a:picLocks noChangeAspect="1"/>
          </p:cNvPicPr>
          <p:nvPr/>
        </p:nvPicPr>
        <p:blipFill>
          <a:blip r:embed="rId2"/>
          <a:srcRect t="-85046" b="-85046"/>
          <a:stretch>
            <a:fillRect/>
          </a:stretch>
        </p:blipFill>
        <p:spPr>
          <a:xfrm>
            <a:off x="1515533" y="1203284"/>
            <a:ext cx="8132233" cy="4351338"/>
          </a:xfrm>
          <a:prstGeom prst="rect">
            <a:avLst/>
          </a:prstGeom>
        </p:spPr>
      </p:pic>
      <p:sp>
        <p:nvSpPr>
          <p:cNvPr id="5" name="TextBox 4">
            <a:extLst>
              <a:ext uri="{FF2B5EF4-FFF2-40B4-BE49-F238E27FC236}">
                <a16:creationId xmlns:a16="http://schemas.microsoft.com/office/drawing/2014/main" id="{0E10A0BF-2427-124D-9BB5-4413B9D6F77E}"/>
              </a:ext>
            </a:extLst>
          </p:cNvPr>
          <p:cNvSpPr txBox="1"/>
          <p:nvPr/>
        </p:nvSpPr>
        <p:spPr>
          <a:xfrm>
            <a:off x="4731238" y="3820209"/>
            <a:ext cx="1594150" cy="1200329"/>
          </a:xfrm>
          <a:prstGeom prst="rect">
            <a:avLst/>
          </a:prstGeom>
          <a:noFill/>
        </p:spPr>
        <p:txBody>
          <a:bodyPr wrap="square" rtlCol="0">
            <a:spAutoFit/>
          </a:bodyPr>
          <a:lstStyle/>
          <a:p>
            <a:r>
              <a:rPr lang="en-US" dirty="0"/>
              <a:t>Likelihood of the parameter values given the data </a:t>
            </a:r>
          </a:p>
        </p:txBody>
      </p:sp>
      <p:sp>
        <p:nvSpPr>
          <p:cNvPr id="6" name="TextBox 5">
            <a:extLst>
              <a:ext uri="{FF2B5EF4-FFF2-40B4-BE49-F238E27FC236}">
                <a16:creationId xmlns:a16="http://schemas.microsoft.com/office/drawing/2014/main" id="{524549D1-EAE1-384F-9FAF-E369BEADD90F}"/>
              </a:ext>
            </a:extLst>
          </p:cNvPr>
          <p:cNvSpPr txBox="1"/>
          <p:nvPr/>
        </p:nvSpPr>
        <p:spPr>
          <a:xfrm>
            <a:off x="6836169" y="3820209"/>
            <a:ext cx="1974096" cy="1200329"/>
          </a:xfrm>
          <a:prstGeom prst="rect">
            <a:avLst/>
          </a:prstGeom>
          <a:noFill/>
        </p:spPr>
        <p:txBody>
          <a:bodyPr wrap="square" rtlCol="0">
            <a:spAutoFit/>
          </a:bodyPr>
          <a:lstStyle/>
          <a:p>
            <a:r>
              <a:rPr lang="en-US" dirty="0"/>
              <a:t>Variance in the likelihood as the parameter values change</a:t>
            </a:r>
          </a:p>
        </p:txBody>
      </p:sp>
      <p:sp>
        <p:nvSpPr>
          <p:cNvPr id="7" name="TextBox 6">
            <a:extLst>
              <a:ext uri="{FF2B5EF4-FFF2-40B4-BE49-F238E27FC236}">
                <a16:creationId xmlns:a16="http://schemas.microsoft.com/office/drawing/2014/main" id="{F9A38741-E8EB-5F41-A992-D96D501F4326}"/>
              </a:ext>
            </a:extLst>
          </p:cNvPr>
          <p:cNvSpPr txBox="1"/>
          <p:nvPr/>
        </p:nvSpPr>
        <p:spPr>
          <a:xfrm>
            <a:off x="3284525" y="6259339"/>
            <a:ext cx="4487575" cy="369332"/>
          </a:xfrm>
          <a:prstGeom prst="rect">
            <a:avLst/>
          </a:prstGeom>
          <a:noFill/>
        </p:spPr>
        <p:txBody>
          <a:bodyPr wrap="none" rtlCol="0">
            <a:spAutoFit/>
          </a:bodyPr>
          <a:lstStyle/>
          <a:p>
            <a:r>
              <a:rPr lang="en-US" dirty="0"/>
              <a:t>N.B. 1 score per </a:t>
            </a:r>
            <a:r>
              <a:rPr lang="en-US" dirty="0" err="1"/>
              <a:t>datapoint</a:t>
            </a:r>
            <a:r>
              <a:rPr lang="en-US" dirty="0"/>
              <a:t> and one total score</a:t>
            </a:r>
          </a:p>
        </p:txBody>
      </p:sp>
    </p:spTree>
    <p:extLst>
      <p:ext uri="{BB962C8B-B14F-4D97-AF65-F5344CB8AC3E}">
        <p14:creationId xmlns:p14="http://schemas.microsoft.com/office/powerpoint/2010/main" val="28386020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C85A9D-2D36-854A-8B9F-53F8D3567628}"/>
              </a:ext>
            </a:extLst>
          </p:cNvPr>
          <p:cNvSpPr>
            <a:spLocks noGrp="1"/>
          </p:cNvSpPr>
          <p:nvPr>
            <p:ph type="title"/>
          </p:nvPr>
        </p:nvSpPr>
        <p:spPr/>
        <p:txBody>
          <a:bodyPr/>
          <a:lstStyle/>
          <a:p>
            <a:r>
              <a:rPr lang="da-DK" dirty="0"/>
              <a:t>PSIS-LOO 1</a:t>
            </a:r>
          </a:p>
        </p:txBody>
      </p:sp>
      <p:sp>
        <p:nvSpPr>
          <p:cNvPr id="3" name="Content Placeholder 2">
            <a:extLst>
              <a:ext uri="{FF2B5EF4-FFF2-40B4-BE49-F238E27FC236}">
                <a16:creationId xmlns:a16="http://schemas.microsoft.com/office/drawing/2014/main" id="{C69B5A5A-2B82-4340-916E-C95D21AF4489}"/>
              </a:ext>
            </a:extLst>
          </p:cNvPr>
          <p:cNvSpPr>
            <a:spLocks noGrp="1"/>
          </p:cNvSpPr>
          <p:nvPr>
            <p:ph idx="1"/>
          </p:nvPr>
        </p:nvSpPr>
        <p:spPr>
          <a:xfrm>
            <a:off x="2589212" y="2133599"/>
            <a:ext cx="8915400" cy="4341341"/>
          </a:xfrm>
        </p:spPr>
        <p:txBody>
          <a:bodyPr>
            <a:normAutofit/>
          </a:bodyPr>
          <a:lstStyle/>
          <a:p>
            <a:r>
              <a:rPr lang="da-DK" dirty="0"/>
              <a:t>PSIS-LOO is a </a:t>
            </a:r>
            <a:r>
              <a:rPr lang="da-DK" dirty="0" err="1"/>
              <a:t>fancier</a:t>
            </a:r>
            <a:r>
              <a:rPr lang="da-DK" dirty="0"/>
              <a:t> </a:t>
            </a:r>
            <a:r>
              <a:rPr lang="da-DK" dirty="0" err="1"/>
              <a:t>method</a:t>
            </a:r>
            <a:r>
              <a:rPr lang="da-DK" dirty="0"/>
              <a:t> </a:t>
            </a:r>
            <a:r>
              <a:rPr lang="da-DK" dirty="0" err="1"/>
              <a:t>developed</a:t>
            </a:r>
            <a:r>
              <a:rPr lang="da-DK" dirty="0"/>
              <a:t> by Aki </a:t>
            </a:r>
            <a:r>
              <a:rPr lang="da-DK" dirty="0" err="1"/>
              <a:t>Vehtari</a:t>
            </a:r>
            <a:endParaRPr lang="da-DK" dirty="0"/>
          </a:p>
          <a:p>
            <a:pPr lvl="1"/>
            <a:r>
              <a:rPr lang="da-DK" dirty="0" err="1"/>
              <a:t>Pareto</a:t>
            </a:r>
            <a:r>
              <a:rPr lang="da-DK" dirty="0"/>
              <a:t> </a:t>
            </a:r>
            <a:r>
              <a:rPr lang="da-DK" dirty="0" err="1"/>
              <a:t>Smoothed</a:t>
            </a:r>
            <a:r>
              <a:rPr lang="da-DK" dirty="0"/>
              <a:t> </a:t>
            </a:r>
            <a:r>
              <a:rPr lang="da-DK" dirty="0" err="1"/>
              <a:t>Importance</a:t>
            </a:r>
            <a:r>
              <a:rPr lang="da-DK" dirty="0"/>
              <a:t> Sampling</a:t>
            </a:r>
          </a:p>
          <a:p>
            <a:endParaRPr lang="da-DK" dirty="0"/>
          </a:p>
          <a:p>
            <a:r>
              <a:rPr lang="da-DK" dirty="0" err="1"/>
              <a:t>Importance</a:t>
            </a:r>
            <a:r>
              <a:rPr lang="da-DK" dirty="0"/>
              <a:t> Sampling: </a:t>
            </a:r>
          </a:p>
          <a:p>
            <a:pPr lvl="1"/>
            <a:r>
              <a:rPr lang="da-DK" dirty="0" err="1"/>
              <a:t>Weights</a:t>
            </a:r>
            <a:r>
              <a:rPr lang="da-DK" dirty="0"/>
              <a:t>: </a:t>
            </a:r>
            <a:r>
              <a:rPr lang="da-DK" dirty="0" err="1"/>
              <a:t>Some</a:t>
            </a:r>
            <a:r>
              <a:rPr lang="da-DK" dirty="0"/>
              <a:t> informations </a:t>
            </a:r>
            <a:r>
              <a:rPr lang="da-DK" dirty="0" err="1"/>
              <a:t>are</a:t>
            </a:r>
            <a:r>
              <a:rPr lang="da-DK" dirty="0"/>
              <a:t> </a:t>
            </a:r>
            <a:r>
              <a:rPr lang="da-DK" dirty="0" err="1"/>
              <a:t>harder</a:t>
            </a:r>
            <a:r>
              <a:rPr lang="da-DK" dirty="0"/>
              <a:t> to </a:t>
            </a:r>
            <a:r>
              <a:rPr lang="da-DK" dirty="0" err="1"/>
              <a:t>predict</a:t>
            </a:r>
            <a:r>
              <a:rPr lang="da-DK" dirty="0"/>
              <a:t> / </a:t>
            </a:r>
            <a:r>
              <a:rPr lang="da-DK" dirty="0" err="1"/>
              <a:t>change</a:t>
            </a:r>
            <a:r>
              <a:rPr lang="da-DK" dirty="0"/>
              <a:t> the </a:t>
            </a:r>
            <a:r>
              <a:rPr lang="da-DK" dirty="0" err="1"/>
              <a:t>posterior</a:t>
            </a:r>
            <a:r>
              <a:rPr lang="da-DK" dirty="0"/>
              <a:t> more </a:t>
            </a:r>
            <a:r>
              <a:rPr lang="da-DK" dirty="0" err="1"/>
              <a:t>than</a:t>
            </a:r>
            <a:r>
              <a:rPr lang="da-DK" dirty="0"/>
              <a:t> </a:t>
            </a:r>
            <a:r>
              <a:rPr lang="da-DK" dirty="0" err="1"/>
              <a:t>others</a:t>
            </a:r>
            <a:r>
              <a:rPr lang="da-DK" dirty="0"/>
              <a:t> (</a:t>
            </a:r>
            <a:r>
              <a:rPr lang="da-DK" dirty="0" err="1"/>
              <a:t>higher</a:t>
            </a:r>
            <a:r>
              <a:rPr lang="da-DK" dirty="0"/>
              <a:t> </a:t>
            </a:r>
            <a:r>
              <a:rPr lang="da-DK" dirty="0" err="1"/>
              <a:t>weights</a:t>
            </a:r>
            <a:r>
              <a:rPr lang="da-DK" dirty="0"/>
              <a:t>)</a:t>
            </a:r>
          </a:p>
          <a:p>
            <a:endParaRPr lang="da-DK" dirty="0"/>
          </a:p>
          <a:p>
            <a:r>
              <a:rPr lang="da-DK" dirty="0" err="1"/>
              <a:t>Pareto</a:t>
            </a:r>
            <a:r>
              <a:rPr lang="da-DK" dirty="0"/>
              <a:t> </a:t>
            </a:r>
            <a:r>
              <a:rPr lang="da-DK" dirty="0" err="1"/>
              <a:t>smoothed</a:t>
            </a:r>
            <a:r>
              <a:rPr lang="da-DK" dirty="0"/>
              <a:t>:</a:t>
            </a:r>
          </a:p>
          <a:p>
            <a:pPr lvl="1"/>
            <a:r>
              <a:rPr lang="da-DK" dirty="0" err="1"/>
              <a:t>Weights</a:t>
            </a:r>
            <a:r>
              <a:rPr lang="da-DK" dirty="0"/>
              <a:t> </a:t>
            </a:r>
            <a:r>
              <a:rPr lang="da-DK" dirty="0" err="1"/>
              <a:t>should</a:t>
            </a:r>
            <a:r>
              <a:rPr lang="da-DK" dirty="0"/>
              <a:t> </a:t>
            </a:r>
            <a:r>
              <a:rPr lang="da-DK" dirty="0" err="1"/>
              <a:t>follow</a:t>
            </a:r>
            <a:r>
              <a:rPr lang="da-DK" dirty="0"/>
              <a:t> a </a:t>
            </a:r>
            <a:r>
              <a:rPr lang="da-DK" dirty="0" err="1"/>
              <a:t>pareto</a:t>
            </a:r>
            <a:r>
              <a:rPr lang="da-DK" dirty="0"/>
              <a:t> distribution, </a:t>
            </a:r>
            <a:r>
              <a:rPr lang="da-DK" dirty="0" err="1"/>
              <a:t>which</a:t>
            </a:r>
            <a:r>
              <a:rPr lang="da-DK" dirty="0"/>
              <a:t> </a:t>
            </a:r>
            <a:r>
              <a:rPr lang="da-DK" dirty="0" err="1"/>
              <a:t>we</a:t>
            </a:r>
            <a:r>
              <a:rPr lang="da-DK" dirty="0"/>
              <a:t> </a:t>
            </a:r>
            <a:r>
              <a:rPr lang="da-DK" dirty="0" err="1"/>
              <a:t>use</a:t>
            </a:r>
            <a:r>
              <a:rPr lang="da-DK" dirty="0"/>
              <a:t> to </a:t>
            </a:r>
            <a:r>
              <a:rPr lang="da-DK" dirty="0" err="1"/>
              <a:t>adjust</a:t>
            </a:r>
            <a:r>
              <a:rPr lang="da-DK" dirty="0"/>
              <a:t> the </a:t>
            </a:r>
            <a:r>
              <a:rPr lang="da-DK" dirty="0" err="1"/>
              <a:t>weights</a:t>
            </a:r>
            <a:r>
              <a:rPr lang="da-DK" dirty="0"/>
              <a:t> (so </a:t>
            </a:r>
            <a:r>
              <a:rPr lang="da-DK" dirty="0" err="1"/>
              <a:t>no</a:t>
            </a:r>
            <a:r>
              <a:rPr lang="da-DK" dirty="0"/>
              <a:t> point </a:t>
            </a:r>
            <a:r>
              <a:rPr lang="da-DK" dirty="0" err="1"/>
              <a:t>gets</a:t>
            </a:r>
            <a:r>
              <a:rPr lang="da-DK" dirty="0"/>
              <a:t> </a:t>
            </a:r>
            <a:r>
              <a:rPr lang="da-DK" dirty="0" err="1"/>
              <a:t>too</a:t>
            </a:r>
            <a:r>
              <a:rPr lang="da-DK" dirty="0"/>
              <a:t> </a:t>
            </a:r>
            <a:r>
              <a:rPr lang="da-DK" dirty="0" err="1"/>
              <a:t>much</a:t>
            </a:r>
            <a:r>
              <a:rPr lang="da-DK" dirty="0"/>
              <a:t> </a:t>
            </a:r>
            <a:r>
              <a:rPr lang="da-DK" dirty="0" err="1"/>
              <a:t>influence</a:t>
            </a:r>
            <a:r>
              <a:rPr lang="da-DK" dirty="0"/>
              <a:t>)</a:t>
            </a:r>
          </a:p>
          <a:p>
            <a:pPr lvl="1"/>
            <a:r>
              <a:rPr lang="da-DK" dirty="0" err="1"/>
              <a:t>However</a:t>
            </a:r>
            <a:r>
              <a:rPr lang="da-DK" dirty="0"/>
              <a:t>, if the </a:t>
            </a:r>
            <a:r>
              <a:rPr lang="da-DK" dirty="0" err="1"/>
              <a:t>variance</a:t>
            </a:r>
            <a:r>
              <a:rPr lang="da-DK" dirty="0"/>
              <a:t> of the distribution is </a:t>
            </a:r>
            <a:r>
              <a:rPr lang="da-DK" dirty="0" err="1"/>
              <a:t>too</a:t>
            </a:r>
            <a:r>
              <a:rPr lang="da-DK" dirty="0"/>
              <a:t> </a:t>
            </a:r>
            <a:r>
              <a:rPr lang="da-DK" dirty="0" err="1"/>
              <a:t>big</a:t>
            </a:r>
            <a:r>
              <a:rPr lang="da-DK" dirty="0"/>
              <a:t> (k &gt; .7) </a:t>
            </a:r>
            <a:r>
              <a:rPr lang="da-DK" dirty="0" err="1"/>
              <a:t>we</a:t>
            </a:r>
            <a:r>
              <a:rPr lang="da-DK" dirty="0"/>
              <a:t> note the </a:t>
            </a:r>
            <a:r>
              <a:rPr lang="da-DK" dirty="0" err="1"/>
              <a:t>problematic</a:t>
            </a:r>
            <a:r>
              <a:rPr lang="da-DK" dirty="0"/>
              <a:t> observations </a:t>
            </a:r>
            <a:r>
              <a:rPr lang="da-DK" dirty="0" err="1"/>
              <a:t>that</a:t>
            </a:r>
            <a:r>
              <a:rPr lang="da-DK" dirty="0"/>
              <a:t> </a:t>
            </a:r>
            <a:r>
              <a:rPr lang="da-DK" dirty="0" err="1"/>
              <a:t>lead</a:t>
            </a:r>
            <a:r>
              <a:rPr lang="da-DK" dirty="0"/>
              <a:t> to </a:t>
            </a:r>
            <a:r>
              <a:rPr lang="da-DK" dirty="0" err="1"/>
              <a:t>that</a:t>
            </a:r>
            <a:r>
              <a:rPr lang="da-DK" dirty="0"/>
              <a:t>.</a:t>
            </a:r>
          </a:p>
          <a:p>
            <a:endParaRPr lang="da-DK" dirty="0"/>
          </a:p>
          <a:p>
            <a:endParaRPr lang="da-DK" dirty="0"/>
          </a:p>
        </p:txBody>
      </p:sp>
      <p:pic>
        <p:nvPicPr>
          <p:cNvPr id="2050" name="Picture 2" descr="Generalized Pareto distribution - Wikipedia">
            <a:extLst>
              <a:ext uri="{FF2B5EF4-FFF2-40B4-BE49-F238E27FC236}">
                <a16:creationId xmlns:a16="http://schemas.microsoft.com/office/drawing/2014/main" id="{BC3BD865-F1D6-304B-8F2F-918247169D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63116" y="279263"/>
            <a:ext cx="3837587" cy="2871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31587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13507-4ADD-FC4F-B3D6-C8055EA774E3}"/>
              </a:ext>
            </a:extLst>
          </p:cNvPr>
          <p:cNvSpPr>
            <a:spLocks noGrp="1"/>
          </p:cNvSpPr>
          <p:nvPr>
            <p:ph type="title"/>
          </p:nvPr>
        </p:nvSpPr>
        <p:spPr/>
        <p:txBody>
          <a:bodyPr/>
          <a:lstStyle/>
          <a:p>
            <a:r>
              <a:rPr lang="en-DK" dirty="0"/>
              <a:t>PSIS-LOO 2</a:t>
            </a:r>
          </a:p>
        </p:txBody>
      </p:sp>
      <p:sp>
        <p:nvSpPr>
          <p:cNvPr id="3" name="Content Placeholder 2">
            <a:extLst>
              <a:ext uri="{FF2B5EF4-FFF2-40B4-BE49-F238E27FC236}">
                <a16:creationId xmlns:a16="http://schemas.microsoft.com/office/drawing/2014/main" id="{28CB31BE-CBC6-0340-A829-708717E015D2}"/>
              </a:ext>
            </a:extLst>
          </p:cNvPr>
          <p:cNvSpPr>
            <a:spLocks noGrp="1"/>
          </p:cNvSpPr>
          <p:nvPr>
            <p:ph idx="1"/>
          </p:nvPr>
        </p:nvSpPr>
        <p:spPr/>
        <p:txBody>
          <a:bodyPr/>
          <a:lstStyle/>
          <a:p>
            <a:r>
              <a:rPr lang="da-DK" dirty="0" err="1"/>
              <a:t>Slower</a:t>
            </a:r>
            <a:r>
              <a:rPr lang="da-DK" dirty="0"/>
              <a:t> but more robust to </a:t>
            </a:r>
            <a:r>
              <a:rPr lang="da-DK" dirty="0" err="1"/>
              <a:t>weird</a:t>
            </a:r>
            <a:r>
              <a:rPr lang="da-DK" dirty="0"/>
              <a:t> </a:t>
            </a:r>
            <a:r>
              <a:rPr lang="da-DK" dirty="0" err="1"/>
              <a:t>posterior</a:t>
            </a:r>
            <a:r>
              <a:rPr lang="da-DK" dirty="0"/>
              <a:t> distributions and </a:t>
            </a:r>
            <a:r>
              <a:rPr lang="da-DK" dirty="0" err="1"/>
              <a:t>influential</a:t>
            </a:r>
            <a:r>
              <a:rPr lang="da-DK" dirty="0"/>
              <a:t> data points</a:t>
            </a:r>
          </a:p>
          <a:p>
            <a:endParaRPr lang="da-DK" dirty="0"/>
          </a:p>
          <a:p>
            <a:r>
              <a:rPr lang="da-DK" dirty="0"/>
              <a:t>Telling </a:t>
            </a:r>
            <a:r>
              <a:rPr lang="da-DK" dirty="0" err="1"/>
              <a:t>you</a:t>
            </a:r>
            <a:r>
              <a:rPr lang="da-DK" dirty="0"/>
              <a:t> </a:t>
            </a:r>
            <a:r>
              <a:rPr lang="da-DK" dirty="0" err="1"/>
              <a:t>about</a:t>
            </a:r>
            <a:r>
              <a:rPr lang="da-DK" dirty="0"/>
              <a:t> </a:t>
            </a:r>
            <a:r>
              <a:rPr lang="da-DK" dirty="0" err="1"/>
              <a:t>influential</a:t>
            </a:r>
            <a:r>
              <a:rPr lang="da-DK" dirty="0"/>
              <a:t> datapoints!</a:t>
            </a:r>
          </a:p>
          <a:p>
            <a:pPr lvl="1"/>
            <a:r>
              <a:rPr lang="da-DK" dirty="0"/>
              <a:t>Data </a:t>
            </a:r>
            <a:r>
              <a:rPr lang="da-DK" dirty="0" err="1"/>
              <a:t>checking</a:t>
            </a:r>
            <a:r>
              <a:rPr lang="da-DK" dirty="0"/>
              <a:t> (</a:t>
            </a:r>
            <a:r>
              <a:rPr lang="da-DK" dirty="0" err="1"/>
              <a:t>sometimes</a:t>
            </a:r>
            <a:r>
              <a:rPr lang="da-DK" dirty="0"/>
              <a:t> with </a:t>
            </a:r>
            <a:r>
              <a:rPr lang="da-DK" dirty="0" err="1"/>
              <a:t>theoretical</a:t>
            </a:r>
            <a:r>
              <a:rPr lang="da-DK" dirty="0"/>
              <a:t> </a:t>
            </a:r>
            <a:r>
              <a:rPr lang="da-DK" dirty="0" err="1"/>
              <a:t>implications</a:t>
            </a:r>
            <a:r>
              <a:rPr lang="da-DK" dirty="0"/>
              <a:t>, </a:t>
            </a:r>
            <a:r>
              <a:rPr lang="da-DK" dirty="0" err="1"/>
              <a:t>sometimes</a:t>
            </a:r>
            <a:r>
              <a:rPr lang="da-DK" dirty="0"/>
              <a:t> </a:t>
            </a:r>
            <a:r>
              <a:rPr lang="da-DK" dirty="0" err="1"/>
              <a:t>likelihood</a:t>
            </a:r>
            <a:r>
              <a:rPr lang="da-DK" dirty="0"/>
              <a:t>, prior and data </a:t>
            </a:r>
            <a:r>
              <a:rPr lang="da-DK" dirty="0" err="1"/>
              <a:t>quality</a:t>
            </a:r>
            <a:r>
              <a:rPr lang="da-DK" dirty="0"/>
              <a:t>)</a:t>
            </a:r>
          </a:p>
          <a:p>
            <a:pPr lvl="1"/>
            <a:r>
              <a:rPr lang="da-DK" dirty="0"/>
              <a:t>Robust regression</a:t>
            </a:r>
          </a:p>
          <a:p>
            <a:pPr lvl="1"/>
            <a:r>
              <a:rPr lang="da-DK" dirty="0" err="1"/>
              <a:t>Reloos</a:t>
            </a:r>
            <a:endParaRPr lang="da-DK" dirty="0"/>
          </a:p>
          <a:p>
            <a:endParaRPr lang="en-DK" dirty="0"/>
          </a:p>
        </p:txBody>
      </p:sp>
      <p:pic>
        <p:nvPicPr>
          <p:cNvPr id="7170" name="Picture 2">
            <a:extLst>
              <a:ext uri="{FF2B5EF4-FFF2-40B4-BE49-F238E27FC236}">
                <a16:creationId xmlns:a16="http://schemas.microsoft.com/office/drawing/2014/main" id="{6B4E9494-2E11-AA4F-AF85-D793BBEC5E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2291" y="4145692"/>
            <a:ext cx="3220994" cy="24157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9803242"/>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F3FBE-2E2B-634E-97FA-369C9537924B}"/>
              </a:ext>
            </a:extLst>
          </p:cNvPr>
          <p:cNvSpPr>
            <a:spLocks noGrp="1"/>
          </p:cNvSpPr>
          <p:nvPr>
            <p:ph type="title"/>
          </p:nvPr>
        </p:nvSpPr>
        <p:spPr/>
        <p:txBody>
          <a:bodyPr/>
          <a:lstStyle/>
          <a:p>
            <a:r>
              <a:rPr lang="en-US" dirty="0"/>
              <a:t>So what?</a:t>
            </a:r>
          </a:p>
        </p:txBody>
      </p:sp>
      <p:sp>
        <p:nvSpPr>
          <p:cNvPr id="3" name="Content Placeholder 2">
            <a:extLst>
              <a:ext uri="{FF2B5EF4-FFF2-40B4-BE49-F238E27FC236}">
                <a16:creationId xmlns:a16="http://schemas.microsoft.com/office/drawing/2014/main" id="{05497873-E666-684A-A91E-6C1B71215E26}"/>
              </a:ext>
            </a:extLst>
          </p:cNvPr>
          <p:cNvSpPr>
            <a:spLocks noGrp="1"/>
          </p:cNvSpPr>
          <p:nvPr>
            <p:ph idx="1"/>
          </p:nvPr>
        </p:nvSpPr>
        <p:spPr/>
        <p:txBody>
          <a:bodyPr>
            <a:normAutofit/>
          </a:bodyPr>
          <a:lstStyle/>
          <a:p>
            <a:r>
              <a:rPr lang="en-US" dirty="0"/>
              <a:t>IC with uncertainty: is any model </a:t>
            </a:r>
            <a:r>
              <a:rPr lang="en-US" b="1" dirty="0"/>
              <a:t>substantially</a:t>
            </a:r>
            <a:r>
              <a:rPr lang="en-US" dirty="0"/>
              <a:t> better than others?</a:t>
            </a:r>
          </a:p>
          <a:p>
            <a:pPr lvl="1"/>
            <a:r>
              <a:rPr lang="en-US" dirty="0"/>
              <a:t>Global likelihood that is mindful of single </a:t>
            </a:r>
            <a:r>
              <a:rPr lang="en-US" dirty="0" err="1"/>
              <a:t>datapoints</a:t>
            </a:r>
            <a:endParaRPr lang="en-US" dirty="0"/>
          </a:p>
          <a:p>
            <a:pPr lvl="1"/>
            <a:r>
              <a:rPr lang="en-US" dirty="0"/>
              <a:t>Penalization that is mindful of tricky datapoints and not naïve about parameters</a:t>
            </a:r>
          </a:p>
          <a:p>
            <a:r>
              <a:rPr lang="en-US" dirty="0"/>
              <a:t>Potential diagnostic tool:</a:t>
            </a:r>
          </a:p>
          <a:p>
            <a:pPr lvl="1"/>
            <a:r>
              <a:rPr lang="en-US" dirty="0"/>
              <a:t>Which data points are tricky for the model?</a:t>
            </a:r>
          </a:p>
          <a:p>
            <a:pPr lvl="1"/>
            <a:r>
              <a:rPr lang="en-US" dirty="0"/>
              <a:t>Are the data points differentially tricky? </a:t>
            </a:r>
          </a:p>
          <a:p>
            <a:pPr lvl="2"/>
            <a:r>
              <a:rPr lang="en-US" dirty="0"/>
              <a:t>E.g. these are easier for the model including variable x1 and trickier when you exclude it</a:t>
            </a:r>
          </a:p>
          <a:p>
            <a:r>
              <a:rPr lang="en-US" dirty="0"/>
              <a:t>Actually comparing our models beyond which is better:</a:t>
            </a:r>
          </a:p>
          <a:p>
            <a:pPr lvl="1"/>
            <a:r>
              <a:rPr lang="en-US" dirty="0"/>
              <a:t>Stacking weights</a:t>
            </a:r>
          </a:p>
          <a:p>
            <a:endParaRPr lang="en-US" dirty="0"/>
          </a:p>
        </p:txBody>
      </p:sp>
    </p:spTree>
    <p:extLst>
      <p:ext uri="{BB962C8B-B14F-4D97-AF65-F5344CB8AC3E}">
        <p14:creationId xmlns:p14="http://schemas.microsoft.com/office/powerpoint/2010/main" val="3764124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DAC51BC-B70A-AB44-AF17-23D60CFF206D}"/>
              </a:ext>
            </a:extLst>
          </p:cNvPr>
          <p:cNvSpPr>
            <a:spLocks noGrp="1"/>
          </p:cNvSpPr>
          <p:nvPr>
            <p:ph type="title"/>
          </p:nvPr>
        </p:nvSpPr>
        <p:spPr>
          <a:xfrm>
            <a:off x="6550924" y="685800"/>
            <a:ext cx="4920019" cy="2021553"/>
          </a:xfrm>
        </p:spPr>
        <p:txBody>
          <a:bodyPr>
            <a:normAutofit/>
          </a:bodyPr>
          <a:lstStyle/>
          <a:p>
            <a:r>
              <a:rPr lang="en-DK" sz="4600">
                <a:solidFill>
                  <a:schemeClr val="tx1"/>
                </a:solidFill>
              </a:rPr>
              <a:t>Vowel hyperarticulation in IDS</a:t>
            </a:r>
          </a:p>
        </p:txBody>
      </p:sp>
      <p:sp>
        <p:nvSpPr>
          <p:cNvPr id="5" name="Content Placeholder 4">
            <a:extLst>
              <a:ext uri="{FF2B5EF4-FFF2-40B4-BE49-F238E27FC236}">
                <a16:creationId xmlns:a16="http://schemas.microsoft.com/office/drawing/2014/main" id="{0A8F7CE0-1F7D-764C-845B-03611489070C}"/>
              </a:ext>
            </a:extLst>
          </p:cNvPr>
          <p:cNvSpPr>
            <a:spLocks noGrp="1"/>
          </p:cNvSpPr>
          <p:nvPr>
            <p:ph idx="1"/>
          </p:nvPr>
        </p:nvSpPr>
        <p:spPr>
          <a:xfrm>
            <a:off x="6550924" y="2927444"/>
            <a:ext cx="4920019" cy="3244755"/>
          </a:xfrm>
        </p:spPr>
        <p:txBody>
          <a:bodyPr>
            <a:normAutofit fontScale="92500" lnSpcReduction="10000"/>
          </a:bodyPr>
          <a:lstStyle/>
          <a:p>
            <a:r>
              <a:rPr lang="en-DK" dirty="0"/>
              <a:t>When speaking to children (pets and second language learners) people tend to overemphasize the distance between vowel sounds</a:t>
            </a:r>
          </a:p>
          <a:p>
            <a:pPr lvl="1"/>
            <a:r>
              <a:rPr lang="en-GB" dirty="0"/>
              <a:t>? T</a:t>
            </a:r>
            <a:r>
              <a:rPr lang="en-DK" dirty="0"/>
              <a:t>o make them easier to discriminate and/or learn?</a:t>
            </a:r>
          </a:p>
          <a:p>
            <a:pPr lvl="1"/>
            <a:endParaRPr lang="en-DK" dirty="0"/>
          </a:p>
          <a:p>
            <a:r>
              <a:rPr lang="en-DK" dirty="0"/>
              <a:t>Cox et al (in press) </a:t>
            </a:r>
            <a:r>
              <a:rPr lang="en-GB" dirty="0"/>
              <a:t>A Systematic Review and Bayesian Meta-Analysis of the Acoustic Features of Infant-Directed Speech -&gt; all but maybe Dutch or Cantonese</a:t>
            </a:r>
            <a:endParaRPr lang="en-DK" dirty="0"/>
          </a:p>
        </p:txBody>
      </p:sp>
      <p:pic>
        <p:nvPicPr>
          <p:cNvPr id="6" name="Picture 2" descr="Fig. . Averages of formant midpoints for three point vowels (normal... |  Download Scientific Diagram">
            <a:extLst>
              <a:ext uri="{FF2B5EF4-FFF2-40B4-BE49-F238E27FC236}">
                <a16:creationId xmlns:a16="http://schemas.microsoft.com/office/drawing/2014/main" id="{316C70DC-448B-B44E-8604-7D977A3FB4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487"/>
          <a:stretch/>
        </p:blipFill>
        <p:spPr bwMode="auto">
          <a:xfrm>
            <a:off x="1" y="2"/>
            <a:ext cx="6095695" cy="6857997"/>
          </a:xfrm>
          <a:custGeom>
            <a:avLst/>
            <a:gdLst/>
            <a:ahLst/>
            <a:cxnLst/>
            <a:rect l="l" t="t" r="r" b="b"/>
            <a:pathLst>
              <a:path w="6095695" h="6857997">
                <a:moveTo>
                  <a:pt x="3435036" y="0"/>
                </a:moveTo>
                <a:lnTo>
                  <a:pt x="4198562" y="0"/>
                </a:lnTo>
                <a:lnTo>
                  <a:pt x="4365987" y="128761"/>
                </a:lnTo>
                <a:cubicBezTo>
                  <a:pt x="5422363" y="981944"/>
                  <a:pt x="6095695" y="2273123"/>
                  <a:pt x="6095695" y="3718209"/>
                </a:cubicBezTo>
                <a:cubicBezTo>
                  <a:pt x="6095695" y="4922447"/>
                  <a:pt x="5628104" y="6019805"/>
                  <a:pt x="4860911" y="6845880"/>
                </a:cubicBezTo>
                <a:lnTo>
                  <a:pt x="4849107" y="6857997"/>
                </a:lnTo>
                <a:lnTo>
                  <a:pt x="4253869" y="6857997"/>
                </a:lnTo>
                <a:lnTo>
                  <a:pt x="4409441" y="6719623"/>
                </a:lnTo>
                <a:cubicBezTo>
                  <a:pt x="5194330" y="5951494"/>
                  <a:pt x="5679794" y="4890334"/>
                  <a:pt x="5679794" y="3718209"/>
                </a:cubicBezTo>
                <a:cubicBezTo>
                  <a:pt x="5679794" y="2179795"/>
                  <a:pt x="4843506" y="832535"/>
                  <a:pt x="3591563" y="88079"/>
                </a:cubicBezTo>
                <a:close/>
                <a:moveTo>
                  <a:pt x="0" y="0"/>
                </a:moveTo>
                <a:lnTo>
                  <a:pt x="3177466" y="0"/>
                </a:lnTo>
                <a:lnTo>
                  <a:pt x="3353291" y="88129"/>
                </a:lnTo>
                <a:cubicBezTo>
                  <a:pt x="4668281" y="787221"/>
                  <a:pt x="5560965" y="2150692"/>
                  <a:pt x="5560965" y="3718209"/>
                </a:cubicBezTo>
                <a:cubicBezTo>
                  <a:pt x="5560965" y="4858221"/>
                  <a:pt x="5088802" y="5890308"/>
                  <a:pt x="4325417" y="6637392"/>
                </a:cubicBezTo>
                <a:lnTo>
                  <a:pt x="4077394" y="6857997"/>
                </a:lnTo>
                <a:lnTo>
                  <a:pt x="0" y="6857997"/>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9391329"/>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Model comparison vs. model selection</a:t>
            </a:r>
          </a:p>
        </p:txBody>
      </p:sp>
      <p:sp>
        <p:nvSpPr>
          <p:cNvPr id="5" name="Content Placeholder 4"/>
          <p:cNvSpPr>
            <a:spLocks noGrp="1"/>
          </p:cNvSpPr>
          <p:nvPr>
            <p:ph idx="1"/>
          </p:nvPr>
        </p:nvSpPr>
        <p:spPr/>
        <p:txBody>
          <a:bodyPr/>
          <a:lstStyle/>
          <a:p>
            <a:endParaRPr lang="en-US" dirty="0"/>
          </a:p>
        </p:txBody>
      </p:sp>
      <p:pic>
        <p:nvPicPr>
          <p:cNvPr id="6" name="Picture 5"/>
          <p:cNvPicPr>
            <a:picLocks noChangeAspect="1"/>
          </p:cNvPicPr>
          <p:nvPr/>
        </p:nvPicPr>
        <p:blipFill>
          <a:blip r:embed="rId2"/>
          <a:stretch>
            <a:fillRect/>
          </a:stretch>
        </p:blipFill>
        <p:spPr>
          <a:xfrm>
            <a:off x="2530944" y="1381950"/>
            <a:ext cx="8973668" cy="5280921"/>
          </a:xfrm>
          <a:prstGeom prst="rect">
            <a:avLst/>
          </a:prstGeom>
        </p:spPr>
      </p:pic>
    </p:spTree>
    <p:extLst>
      <p:ext uri="{BB962C8B-B14F-4D97-AF65-F5344CB8AC3E}">
        <p14:creationId xmlns:p14="http://schemas.microsoft.com/office/powerpoint/2010/main" val="38136004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nodePh="1">
                                  <p:stCondLst>
                                    <p:cond delay="0"/>
                                  </p:stCondLst>
                                  <p:endCondLst>
                                    <p:cond evt="begin" delay="0">
                                      <p:tn val="5"/>
                                    </p:cond>
                                  </p:end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5E8E5-97D8-0F48-8A55-F1FC0D9D3801}"/>
              </a:ext>
            </a:extLst>
          </p:cNvPr>
          <p:cNvSpPr>
            <a:spLocks noGrp="1"/>
          </p:cNvSpPr>
          <p:nvPr>
            <p:ph type="title"/>
          </p:nvPr>
        </p:nvSpPr>
        <p:spPr/>
        <p:txBody>
          <a:bodyPr/>
          <a:lstStyle/>
          <a:p>
            <a:r>
              <a:rPr lang="da-DK" dirty="0" err="1"/>
              <a:t>Stacking</a:t>
            </a:r>
            <a:r>
              <a:rPr lang="da-DK" dirty="0"/>
              <a:t> </a:t>
            </a:r>
            <a:r>
              <a:rPr lang="da-DK" dirty="0" err="1"/>
              <a:t>weights</a:t>
            </a:r>
            <a:endParaRPr lang="da-DK" dirty="0"/>
          </a:p>
        </p:txBody>
      </p:sp>
      <p:sp>
        <p:nvSpPr>
          <p:cNvPr id="3" name="Content Placeholder 2">
            <a:extLst>
              <a:ext uri="{FF2B5EF4-FFF2-40B4-BE49-F238E27FC236}">
                <a16:creationId xmlns:a16="http://schemas.microsoft.com/office/drawing/2014/main" id="{48CFD18A-FC41-544C-9A24-284DD4A63D60}"/>
              </a:ext>
            </a:extLst>
          </p:cNvPr>
          <p:cNvSpPr>
            <a:spLocks noGrp="1"/>
          </p:cNvSpPr>
          <p:nvPr>
            <p:ph idx="1"/>
          </p:nvPr>
        </p:nvSpPr>
        <p:spPr/>
        <p:txBody>
          <a:bodyPr>
            <a:normAutofit/>
          </a:bodyPr>
          <a:lstStyle/>
          <a:p>
            <a:r>
              <a:rPr lang="en-US" dirty="0"/>
              <a:t>Given our models are all possible models: their probability of being the true model sums to 1</a:t>
            </a:r>
          </a:p>
          <a:p>
            <a:pPr lvl="1"/>
            <a:endParaRPr lang="en-US" dirty="0"/>
          </a:p>
          <a:p>
            <a:r>
              <a:rPr lang="en-US" dirty="0"/>
              <a:t>What is the probability of each model to be true (under the assumption of the true model being included)?</a:t>
            </a:r>
          </a:p>
          <a:p>
            <a:endParaRPr lang="en-US" dirty="0"/>
          </a:p>
          <a:p>
            <a:r>
              <a:rPr lang="en-US" dirty="0"/>
              <a:t>N.B. Very similar models (aka models presenting similar probability distributions of outcomes for the same datapoints) give all the weight to the simplest model</a:t>
            </a:r>
          </a:p>
          <a:p>
            <a:pPr lvl="1"/>
            <a:r>
              <a:rPr lang="en-US" dirty="0"/>
              <a:t>How similar the predictions are between models? What do we learn from the predictions of this model if we already know the others? </a:t>
            </a:r>
          </a:p>
        </p:txBody>
      </p:sp>
    </p:spTree>
    <p:extLst>
      <p:ext uri="{BB962C8B-B14F-4D97-AF65-F5344CB8AC3E}">
        <p14:creationId xmlns:p14="http://schemas.microsoft.com/office/powerpoint/2010/main" val="123484411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Where is the catch?</a:t>
            </a:r>
          </a:p>
        </p:txBody>
      </p:sp>
      <p:sp>
        <p:nvSpPr>
          <p:cNvPr id="10" name="Content Placeholder 9">
            <a:extLst>
              <a:ext uri="{FF2B5EF4-FFF2-40B4-BE49-F238E27FC236}">
                <a16:creationId xmlns:a16="http://schemas.microsoft.com/office/drawing/2014/main" id="{9599CFE4-4A34-5746-9AF1-D7BA5ED7147F}"/>
              </a:ext>
            </a:extLst>
          </p:cNvPr>
          <p:cNvSpPr>
            <a:spLocks noGrp="1"/>
          </p:cNvSpPr>
          <p:nvPr>
            <p:ph idx="1"/>
          </p:nvPr>
        </p:nvSpPr>
        <p:spPr/>
        <p:txBody>
          <a:bodyPr>
            <a:normAutofit/>
          </a:bodyPr>
          <a:lstStyle/>
          <a:p>
            <a:endParaRPr lang="en-US" sz="3600" dirty="0"/>
          </a:p>
          <a:p>
            <a:r>
              <a:rPr lang="en-US" sz="3600" dirty="0"/>
              <a:t>Relative measure: if all models are crap, the best model is still crap</a:t>
            </a:r>
          </a:p>
          <a:p>
            <a:endParaRPr lang="en-US" sz="3600" dirty="0"/>
          </a:p>
          <a:p>
            <a:r>
              <a:rPr lang="en-US" sz="3600" dirty="0"/>
              <a:t>Pointwise measure: what if data points are not independent from each other?</a:t>
            </a:r>
          </a:p>
        </p:txBody>
      </p:sp>
      <p:pic>
        <p:nvPicPr>
          <p:cNvPr id="7" name="Picture 6" descr="Screenshot 2017-03-13 00.06.59.png">
            <a:extLst>
              <a:ext uri="{FF2B5EF4-FFF2-40B4-BE49-F238E27FC236}">
                <a16:creationId xmlns:a16="http://schemas.microsoft.com/office/drawing/2014/main" id="{5CBDDBC7-458D-2D48-900A-F82B4E908D52}"/>
              </a:ext>
            </a:extLst>
          </p:cNvPr>
          <p:cNvPicPr>
            <a:picLocks noChangeAspect="1"/>
          </p:cNvPicPr>
          <p:nvPr/>
        </p:nvPicPr>
        <p:blipFill rotWithShape="1">
          <a:blip r:embed="rId2">
            <a:extLst>
              <a:ext uri="{28A0092B-C50C-407E-A947-70E740481C1C}">
                <a14:useLocalDpi xmlns:a14="http://schemas.microsoft.com/office/drawing/2010/main" val="0"/>
              </a:ext>
            </a:extLst>
          </a:blip>
          <a:srcRect l="55926" t="54013"/>
          <a:stretch/>
        </p:blipFill>
        <p:spPr>
          <a:xfrm>
            <a:off x="8352311" y="224854"/>
            <a:ext cx="3512270" cy="2506705"/>
          </a:xfrm>
          <a:prstGeom prst="rect">
            <a:avLst/>
          </a:prstGeom>
        </p:spPr>
      </p:pic>
    </p:spTree>
    <p:extLst>
      <p:ext uri="{BB962C8B-B14F-4D97-AF65-F5344CB8AC3E}">
        <p14:creationId xmlns:p14="http://schemas.microsoft.com/office/powerpoint/2010/main" val="709088100"/>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Re-cap</a:t>
            </a:r>
          </a:p>
        </p:txBody>
      </p:sp>
      <p:sp>
        <p:nvSpPr>
          <p:cNvPr id="3" name="Content Placeholder 2"/>
          <p:cNvSpPr>
            <a:spLocks noGrp="1"/>
          </p:cNvSpPr>
          <p:nvPr>
            <p:ph idx="1"/>
          </p:nvPr>
        </p:nvSpPr>
        <p:spPr/>
        <p:txBody>
          <a:bodyPr>
            <a:normAutofit lnSpcReduction="10000"/>
          </a:bodyPr>
          <a:lstStyle/>
          <a:p>
            <a:r>
              <a:rPr lang="en-US" dirty="0" err="1"/>
              <a:t>Underfitting</a:t>
            </a:r>
            <a:r>
              <a:rPr lang="en-US" dirty="0"/>
              <a:t> possible; overfitting inevitable </a:t>
            </a:r>
            <a:endParaRPr lang="en-US" dirty="0">
              <a:effectLst/>
            </a:endParaRPr>
          </a:p>
          <a:p>
            <a:endParaRPr lang="en-US" dirty="0"/>
          </a:p>
          <a:p>
            <a:r>
              <a:rPr lang="en-US" dirty="0"/>
              <a:t>Regularizing priors </a:t>
            </a:r>
            <a:r>
              <a:rPr lang="en-US" i="1" dirty="0"/>
              <a:t>reduce </a:t>
            </a:r>
            <a:r>
              <a:rPr lang="en-US" dirty="0"/>
              <a:t>overfitting </a:t>
            </a:r>
          </a:p>
          <a:p>
            <a:endParaRPr lang="en-US" dirty="0"/>
          </a:p>
          <a:p>
            <a:r>
              <a:rPr lang="en-US" dirty="0"/>
              <a:t>Information criteria </a:t>
            </a:r>
            <a:r>
              <a:rPr lang="en-US" i="1" dirty="0"/>
              <a:t>measure </a:t>
            </a:r>
            <a:r>
              <a:rPr lang="en-US" dirty="0"/>
              <a:t>overfitting in a comparative fashion (which model overfits least)</a:t>
            </a:r>
          </a:p>
          <a:p>
            <a:pPr lvl="1"/>
            <a:r>
              <a:rPr lang="en-US" dirty="0"/>
              <a:t>So also use regularizing priors!</a:t>
            </a:r>
          </a:p>
          <a:p>
            <a:endParaRPr lang="en-US" dirty="0"/>
          </a:p>
          <a:p>
            <a:r>
              <a:rPr lang="en-US" dirty="0"/>
              <a:t>PSIS-LOO gives you further insight into</a:t>
            </a:r>
          </a:p>
          <a:p>
            <a:pPr lvl="1"/>
            <a:r>
              <a:rPr lang="en-US" dirty="0"/>
              <a:t>Problematic data points</a:t>
            </a:r>
          </a:p>
          <a:p>
            <a:pPr lvl="1"/>
            <a:r>
              <a:rPr lang="en-US" dirty="0"/>
              <a:t>Complementarity of models </a:t>
            </a:r>
          </a:p>
          <a:p>
            <a:endParaRPr lang="en-US" dirty="0"/>
          </a:p>
        </p:txBody>
      </p:sp>
    </p:spTree>
    <p:extLst>
      <p:ext uri="{BB962C8B-B14F-4D97-AF65-F5344CB8AC3E}">
        <p14:creationId xmlns:p14="http://schemas.microsoft.com/office/powerpoint/2010/main" val="111010442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Now we have all the tools to do model comparison</a:t>
            </a:r>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220161027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en-US" dirty="0"/>
              <a:t>Model selection, comparison and averaging</a:t>
            </a:r>
          </a:p>
        </p:txBody>
      </p:sp>
      <p:sp>
        <p:nvSpPr>
          <p:cNvPr id="7" name="Content Placeholder 6"/>
          <p:cNvSpPr>
            <a:spLocks noGrp="1"/>
          </p:cNvSpPr>
          <p:nvPr>
            <p:ph idx="1"/>
          </p:nvPr>
        </p:nvSpPr>
        <p:spPr/>
        <p:txBody>
          <a:bodyPr>
            <a:normAutofit/>
          </a:bodyPr>
          <a:lstStyle/>
          <a:p>
            <a:r>
              <a:rPr lang="en-US" b="1" dirty="0"/>
              <a:t>Model selection</a:t>
            </a:r>
            <a:r>
              <a:rPr lang="en-US" dirty="0"/>
              <a:t>: pick the model with the lowest PSIS-LOO</a:t>
            </a:r>
          </a:p>
          <a:p>
            <a:endParaRPr lang="en-US" dirty="0"/>
          </a:p>
          <a:p>
            <a:r>
              <a:rPr lang="en-US" b="1" dirty="0"/>
              <a:t>Model comparison</a:t>
            </a:r>
            <a:r>
              <a:rPr lang="en-US" dirty="0"/>
              <a:t>: use IC’s to compare models and assess their parameter estimates to understand why one model outperforms the others</a:t>
            </a:r>
          </a:p>
          <a:p>
            <a:pPr lvl="1"/>
            <a:r>
              <a:rPr lang="en-US" dirty="0"/>
              <a:t>Science is (mostly) not about “decisions”, it’s about cumulating and critically assessing evidence: why not provide a critical discussion of all the models that have a decent amount of evidence and let’s science do its thing in the longer run?</a:t>
            </a:r>
          </a:p>
          <a:p>
            <a:pPr lvl="1"/>
            <a:r>
              <a:rPr lang="en-US" dirty="0"/>
              <a:t>Some data points might be differentially predicted by models telling us something about differential factors at play</a:t>
            </a:r>
          </a:p>
          <a:p>
            <a:endParaRPr lang="en-US" dirty="0"/>
          </a:p>
          <a:p>
            <a:r>
              <a:rPr lang="en-US" b="1" dirty="0"/>
              <a:t>Model averaging</a:t>
            </a:r>
            <a:r>
              <a:rPr lang="en-US" dirty="0"/>
              <a:t>:  use stacking weights to combine the predictions of all models (ensemble machine learning)</a:t>
            </a:r>
          </a:p>
        </p:txBody>
      </p:sp>
      <p:sp>
        <p:nvSpPr>
          <p:cNvPr id="8" name="Rectangle 7"/>
          <p:cNvSpPr/>
          <p:nvPr/>
        </p:nvSpPr>
        <p:spPr>
          <a:xfrm>
            <a:off x="6003667" y="3290501"/>
            <a:ext cx="261610" cy="369332"/>
          </a:xfrm>
          <a:prstGeom prst="rect">
            <a:avLst/>
          </a:prstGeom>
        </p:spPr>
        <p:txBody>
          <a:bodyPr wrap="none">
            <a:spAutoFit/>
          </a:bodyPr>
          <a:lstStyle/>
          <a:p>
            <a:r>
              <a:rPr lang="mr-IN" baseline="30000" dirty="0"/>
              <a:t> </a:t>
            </a:r>
            <a:endParaRPr lang="en-US" dirty="0"/>
          </a:p>
        </p:txBody>
      </p:sp>
    </p:spTree>
    <p:extLst>
      <p:ext uri="{BB962C8B-B14F-4D97-AF65-F5344CB8AC3E}">
        <p14:creationId xmlns:p14="http://schemas.microsoft.com/office/powerpoint/2010/main" val="10924506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C7F03F-C3CC-C24E-A7A7-0EA6E23231AF}"/>
              </a:ext>
            </a:extLst>
          </p:cNvPr>
          <p:cNvSpPr>
            <a:spLocks noGrp="1"/>
          </p:cNvSpPr>
          <p:nvPr>
            <p:ph type="title"/>
          </p:nvPr>
        </p:nvSpPr>
        <p:spPr>
          <a:xfrm>
            <a:off x="1066800" y="4511898"/>
            <a:ext cx="10058400" cy="1609344"/>
          </a:xfrm>
        </p:spPr>
        <p:txBody>
          <a:bodyPr>
            <a:normAutofit/>
          </a:bodyPr>
          <a:lstStyle/>
          <a:p>
            <a:r>
              <a:rPr lang="en-DK"/>
              <a:t>But Danish!</a:t>
            </a:r>
          </a:p>
        </p:txBody>
      </p:sp>
      <p:pic>
        <p:nvPicPr>
          <p:cNvPr id="5" name="Picture 4" descr="Puzzle of Danish Project on Twitter: &quot;Hvis du er interesseret i at høre om  hvordan og hvorfor #dansk er svært, så lyt med på udsendelsen #Kraniebrud i  morgen torsdag d. 22. april">
            <a:extLst>
              <a:ext uri="{FF2B5EF4-FFF2-40B4-BE49-F238E27FC236}">
                <a16:creationId xmlns:a16="http://schemas.microsoft.com/office/drawing/2014/main" id="{87F400DB-80B3-8B49-9790-252FE61A1D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32602" y="643468"/>
            <a:ext cx="5446522" cy="345719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D8F3EB5-F5DA-2C4A-8379-ACB665B21F60}"/>
              </a:ext>
            </a:extLst>
          </p:cNvPr>
          <p:cNvSpPr>
            <a:spLocks noGrp="1"/>
          </p:cNvSpPr>
          <p:nvPr>
            <p:ph idx="1"/>
          </p:nvPr>
        </p:nvSpPr>
        <p:spPr>
          <a:xfrm>
            <a:off x="7534655" y="715021"/>
            <a:ext cx="3776473" cy="3385638"/>
          </a:xfrm>
        </p:spPr>
        <p:txBody>
          <a:bodyPr>
            <a:normAutofit/>
          </a:bodyPr>
          <a:lstStyle/>
          <a:p>
            <a:r>
              <a:rPr lang="en-DK" sz="1100" dirty="0"/>
              <a:t>Danish has an obnoxious number of vocalic and semi-vocalic sounds</a:t>
            </a:r>
          </a:p>
          <a:p>
            <a:endParaRPr lang="en-GB" sz="1100" dirty="0"/>
          </a:p>
          <a:p>
            <a:r>
              <a:rPr lang="en-GB" sz="1100" dirty="0"/>
              <a:t>Why make it easy on the children to learn them?</a:t>
            </a:r>
          </a:p>
          <a:p>
            <a:pPr lvl="1"/>
            <a:endParaRPr lang="en-GB" sz="1100" dirty="0"/>
          </a:p>
          <a:p>
            <a:r>
              <a:rPr lang="en-GB" sz="1100" dirty="0"/>
              <a:t>Danish IDS is not hyper-articulated</a:t>
            </a:r>
          </a:p>
          <a:p>
            <a:pPr lvl="1"/>
            <a:r>
              <a:rPr lang="en-GB" sz="1100" dirty="0"/>
              <a:t>Bohn, O-S. (2013). Acoustic characteristics of Danish infant directed speech. </a:t>
            </a:r>
            <a:r>
              <a:rPr lang="en-GB" sz="1100" i="1" dirty="0"/>
              <a:t>Meetings on Acoustics. Proceedings</a:t>
            </a:r>
            <a:r>
              <a:rPr lang="en-GB" sz="1100" dirty="0"/>
              <a:t>. </a:t>
            </a:r>
          </a:p>
          <a:p>
            <a:endParaRPr lang="en-GB" sz="1100" dirty="0"/>
          </a:p>
          <a:p>
            <a:r>
              <a:rPr lang="en-GB" sz="1100" dirty="0"/>
              <a:t>Danish IDS is hypo-articulated</a:t>
            </a:r>
          </a:p>
          <a:p>
            <a:pPr lvl="1"/>
            <a:r>
              <a:rPr lang="en-GB" sz="1100" dirty="0" err="1"/>
              <a:t>Dideriksen</a:t>
            </a:r>
            <a:r>
              <a:rPr lang="en-GB" sz="1100" dirty="0"/>
              <a:t>, C. R.,(2018). IDS is not what you think - Hypoarticulation in Danish Child Directed Speech. </a:t>
            </a:r>
            <a:r>
              <a:rPr lang="en-GB" sz="1100" i="1" dirty="0"/>
              <a:t>MA thesis</a:t>
            </a:r>
          </a:p>
          <a:p>
            <a:pPr lvl="1"/>
            <a:endParaRPr lang="en-GB" sz="1100" dirty="0"/>
          </a:p>
          <a:p>
            <a:endParaRPr lang="en-GB" sz="1100" dirty="0"/>
          </a:p>
          <a:p>
            <a:endParaRPr lang="en-DK" sz="1100" dirty="0"/>
          </a:p>
        </p:txBody>
      </p:sp>
      <p:sp>
        <p:nvSpPr>
          <p:cNvPr id="10" name="Rectangle 9">
            <a:extLst>
              <a:ext uri="{FF2B5EF4-FFF2-40B4-BE49-F238E27FC236}">
                <a16:creationId xmlns:a16="http://schemas.microsoft.com/office/drawing/2014/main" id="{CAC6F186-990E-4A9E-9C75-88580953E2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6800" y="4431215"/>
            <a:ext cx="10058400" cy="80683"/>
          </a:xfrm>
          <a:prstGeom prst="rect">
            <a:avLst/>
          </a:prstGeom>
          <a:blipFill dpi="0" rotWithShape="1">
            <a:blip r:embed="rId3">
              <a:alphaModFix amt="85000"/>
              <a:lum bright="70000" contrast="-70000"/>
              <a:extLst>
                <a:ext uri="{BEBA8EAE-BF5A-486C-A8C5-ECC9F3942E4B}">
                  <a14:imgProps xmlns:a14="http://schemas.microsoft.com/office/drawing/2010/main">
                    <a14:imgLayer r:embed="rId4">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993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C06EAFD-0C69-4B3B-BEA7-E7E11DDF9C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4066C89-42FB-4624-9AFE-3A31B3649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344" y="0"/>
            <a:ext cx="4648169" cy="6858000"/>
          </a:xfrm>
          <a:prstGeom prst="rect">
            <a:avLst/>
          </a:prstGeom>
          <a:blipFill dpi="0" rotWithShape="1">
            <a:blip r:embed="rId2">
              <a:duotone>
                <a:schemeClr val="accent1">
                  <a:shade val="45000"/>
                  <a:satMod val="135000"/>
                </a:schemeClr>
                <a:prstClr val="white"/>
              </a:duotone>
              <a:extLst>
                <a:ext uri="{BEBA8EAE-BF5A-486C-A8C5-ECC9F3942E4B}">
                  <a14:imgProps xmlns:a14="http://schemas.microsoft.com/office/drawing/2010/main">
                    <a14:imgLayer r:embed="rId3">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algn="ctr" defTabSz="914400"/>
            <a:endParaRPr lang="en-US" sz="2000" kern="0">
              <a:solidFill>
                <a:prstClr val="white"/>
              </a:solidFill>
              <a:latin typeface="Rockwell Extra Bold" pitchFamily="18" charset="0"/>
            </a:endParaRPr>
          </a:p>
        </p:txBody>
      </p:sp>
      <p:sp>
        <p:nvSpPr>
          <p:cNvPr id="2" name="Title 1">
            <a:extLst>
              <a:ext uri="{FF2B5EF4-FFF2-40B4-BE49-F238E27FC236}">
                <a16:creationId xmlns:a16="http://schemas.microsoft.com/office/drawing/2014/main" id="{2DEDF939-3867-5740-8E4A-7ACC62B6C342}"/>
              </a:ext>
            </a:extLst>
          </p:cNvPr>
          <p:cNvSpPr>
            <a:spLocks noGrp="1"/>
          </p:cNvSpPr>
          <p:nvPr>
            <p:ph type="title"/>
          </p:nvPr>
        </p:nvSpPr>
        <p:spPr>
          <a:xfrm>
            <a:off x="643468" y="643466"/>
            <a:ext cx="3686312" cy="5528734"/>
          </a:xfrm>
        </p:spPr>
        <p:txBody>
          <a:bodyPr>
            <a:normAutofit/>
          </a:bodyPr>
          <a:lstStyle/>
          <a:p>
            <a:pPr algn="r"/>
            <a:r>
              <a:rPr lang="en-DK" sz="4800">
                <a:solidFill>
                  <a:srgbClr val="FFFFFF"/>
                </a:solidFill>
              </a:rPr>
              <a:t>The analysis plan</a:t>
            </a:r>
          </a:p>
        </p:txBody>
      </p:sp>
      <p:sp>
        <p:nvSpPr>
          <p:cNvPr id="3" name="Content Placeholder 2">
            <a:extLst>
              <a:ext uri="{FF2B5EF4-FFF2-40B4-BE49-F238E27FC236}">
                <a16:creationId xmlns:a16="http://schemas.microsoft.com/office/drawing/2014/main" id="{18CA64A6-E88F-6D46-B491-B2886B2B3484}"/>
              </a:ext>
            </a:extLst>
          </p:cNvPr>
          <p:cNvSpPr>
            <a:spLocks noGrp="1"/>
          </p:cNvSpPr>
          <p:nvPr>
            <p:ph idx="1"/>
          </p:nvPr>
        </p:nvSpPr>
        <p:spPr>
          <a:xfrm>
            <a:off x="5053780" y="599768"/>
            <a:ext cx="6074467" cy="5572432"/>
          </a:xfrm>
        </p:spPr>
        <p:txBody>
          <a:bodyPr anchor="ctr">
            <a:normAutofit/>
          </a:bodyPr>
          <a:lstStyle/>
          <a:p>
            <a:r>
              <a:rPr lang="en-DK" dirty="0"/>
              <a:t>New dataset </a:t>
            </a:r>
          </a:p>
          <a:p>
            <a:pPr lvl="1"/>
            <a:r>
              <a:rPr lang="da-DK" dirty="0"/>
              <a:t>24</a:t>
            </a:r>
            <a:r>
              <a:rPr lang="en-DK" dirty="0"/>
              <a:t> mothers speaking 30 min to their child (home, free interaction) and to a research assistant (2 datapoints per mother)</a:t>
            </a:r>
          </a:p>
          <a:p>
            <a:pPr lvl="1"/>
            <a:endParaRPr lang="en-DK" dirty="0"/>
          </a:p>
          <a:p>
            <a:pPr marL="457200" indent="-457200">
              <a:buFont typeface="+mj-lt"/>
              <a:buAutoNum type="arabicPeriod"/>
            </a:pPr>
            <a:r>
              <a:rPr lang="en-GB" dirty="0"/>
              <a:t>We model articulation as the simplest model: a Gaussian distribution</a:t>
            </a:r>
          </a:p>
          <a:p>
            <a:pPr lvl="2"/>
            <a:r>
              <a:rPr lang="en-GB" dirty="0"/>
              <a:t>Silly? We need to learn to play with priors and likelihood.</a:t>
            </a:r>
          </a:p>
          <a:p>
            <a:pPr marL="457200" indent="-457200">
              <a:buFont typeface="+mj-lt"/>
              <a:buAutoNum type="arabicPeriod"/>
            </a:pPr>
            <a:r>
              <a:rPr lang="en-GB" dirty="0"/>
              <a:t>We model articulation by register (IDS vs ADS)</a:t>
            </a:r>
          </a:p>
          <a:p>
            <a:pPr lvl="2"/>
            <a:r>
              <a:rPr lang="en-GB" dirty="0"/>
              <a:t>We add a dichotomous predictor</a:t>
            </a:r>
          </a:p>
          <a:p>
            <a:pPr marL="457200" indent="-457200">
              <a:buFont typeface="+mj-lt"/>
              <a:buAutoNum type="arabicPeriod"/>
            </a:pPr>
            <a:r>
              <a:rPr lang="en-GB" dirty="0"/>
              <a:t>We include "repeated measures"</a:t>
            </a:r>
          </a:p>
          <a:p>
            <a:pPr lvl="2"/>
            <a:r>
              <a:rPr lang="en-GB" dirty="0"/>
              <a:t>And worry about the articulation between population and individual levels</a:t>
            </a:r>
          </a:p>
          <a:p>
            <a:pPr marL="457200" indent="-457200">
              <a:buFont typeface="+mj-lt"/>
              <a:buAutoNum type="arabicPeriod"/>
            </a:pPr>
            <a:r>
              <a:rPr lang="en-GB" dirty="0"/>
              <a:t>We include informed (previous literature and meta-analysis) priors</a:t>
            </a:r>
            <a:endParaRPr lang="en-DK" dirty="0"/>
          </a:p>
        </p:txBody>
      </p:sp>
      <p:sp>
        <p:nvSpPr>
          <p:cNvPr id="12" name="Oval 11">
            <a:extLst>
              <a:ext uri="{FF2B5EF4-FFF2-40B4-BE49-F238E27FC236}">
                <a16:creationId xmlns:a16="http://schemas.microsoft.com/office/drawing/2014/main" id="{BA218FBC-B2D6-48CA-9289-C4110162E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01725" y="6229681"/>
            <a:ext cx="457200" cy="457200"/>
          </a:xfrm>
          <a:prstGeom prst="ellipse">
            <a:avLst/>
          </a:prstGeom>
          <a:blipFill dpi="0" rotWithShape="1">
            <a:blip r:embed="rId4">
              <a:duotone>
                <a:schemeClr val="accent1">
                  <a:shade val="45000"/>
                  <a:satMod val="135000"/>
                </a:schemeClr>
                <a:prstClr val="white"/>
              </a:duotone>
            </a:blip>
            <a:srcRect/>
            <a:tile tx="5080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14" name="Oval 13">
            <a:extLst>
              <a:ext uri="{FF2B5EF4-FFF2-40B4-BE49-F238E27FC236}">
                <a16:creationId xmlns:a16="http://schemas.microsoft.com/office/drawing/2014/main" id="{2DED9084-49DA-4911-ACB7-5F9E4DEFA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430918" y="6258874"/>
            <a:ext cx="398813" cy="398815"/>
          </a:xfrm>
          <a:prstGeom prst="ellipse">
            <a:avLst/>
          </a:prstGeom>
          <a:noFill/>
          <a:ln w="12700" cap="flat"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spTree>
    <p:extLst>
      <p:ext uri="{BB962C8B-B14F-4D97-AF65-F5344CB8AC3E}">
        <p14:creationId xmlns:p14="http://schemas.microsoft.com/office/powerpoint/2010/main" val="2114162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CEC97A-5658-3188-BF4E-B7AD7BCC83E8}"/>
              </a:ext>
            </a:extLst>
          </p:cNvPr>
          <p:cNvSpPr>
            <a:spLocks noGrp="1"/>
          </p:cNvSpPr>
          <p:nvPr>
            <p:ph type="title"/>
          </p:nvPr>
        </p:nvSpPr>
        <p:spPr/>
        <p:txBody>
          <a:bodyPr/>
          <a:lstStyle/>
          <a:p>
            <a:r>
              <a:rPr lang="en-DK" dirty="0"/>
              <a:t>Coding note</a:t>
            </a:r>
          </a:p>
        </p:txBody>
      </p:sp>
      <p:sp>
        <p:nvSpPr>
          <p:cNvPr id="3" name="Content Placeholder 2">
            <a:extLst>
              <a:ext uri="{FF2B5EF4-FFF2-40B4-BE49-F238E27FC236}">
                <a16:creationId xmlns:a16="http://schemas.microsoft.com/office/drawing/2014/main" id="{958346DA-45F2-7F1A-E5F0-56AB78D86CB3}"/>
              </a:ext>
            </a:extLst>
          </p:cNvPr>
          <p:cNvSpPr>
            <a:spLocks noGrp="1"/>
          </p:cNvSpPr>
          <p:nvPr>
            <p:ph idx="1"/>
          </p:nvPr>
        </p:nvSpPr>
        <p:spPr/>
        <p:txBody>
          <a:bodyPr/>
          <a:lstStyle/>
          <a:p>
            <a:r>
              <a:rPr lang="en-DK" dirty="0"/>
              <a:t>All the code conventions used are based on brms </a:t>
            </a:r>
          </a:p>
          <a:p>
            <a:pPr lvl="1"/>
            <a:r>
              <a:rPr lang="en-DK" dirty="0"/>
              <a:t>An attempt at bridging frequentist and Bayesian practices by taking up lme4’s syntax and extending it</a:t>
            </a:r>
          </a:p>
          <a:p>
            <a:pPr lvl="1"/>
            <a:r>
              <a:rPr lang="en-DK" dirty="0"/>
              <a:t>While rstanarm comes with premade precompiled models, brms allows you to define a broader range of models (but then needs to compile them).</a:t>
            </a:r>
          </a:p>
          <a:p>
            <a:pPr lvl="1"/>
            <a:r>
              <a:rPr lang="en-DK" dirty="0"/>
              <a:t>Brms is a gateway to STAN (more flexible, but yet a different language, we’ll cover it in Advanced Cognitive Modeling)</a:t>
            </a:r>
          </a:p>
          <a:p>
            <a:pPr lvl="1"/>
            <a:endParaRPr lang="en-DK" dirty="0"/>
          </a:p>
          <a:p>
            <a:r>
              <a:rPr lang="en-DK" dirty="0"/>
              <a:t>Here code snippets, the full code is on the gitbook I linked in the syllabus</a:t>
            </a:r>
          </a:p>
          <a:p>
            <a:pPr lvl="1"/>
            <a:r>
              <a:rPr lang="en-DK" dirty="0"/>
              <a:t>Please try the full workflow on your computer and play with it and figure out your doubts. Not this, but the next class is taken by running the code and discussing the doubts.</a:t>
            </a:r>
          </a:p>
        </p:txBody>
      </p:sp>
    </p:spTree>
    <p:extLst>
      <p:ext uri="{BB962C8B-B14F-4D97-AF65-F5344CB8AC3E}">
        <p14:creationId xmlns:p14="http://schemas.microsoft.com/office/powerpoint/2010/main" val="1556020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9A3D0CE2-91FF-49B3-A5D8-181E900D7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34694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58AEBD96-C315-4F53-9D9E-0E20E993EB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4299696"/>
            <a:ext cx="10222992"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Rectangle 13">
            <a:extLst>
              <a:ext uri="{FF2B5EF4-FFF2-40B4-BE49-F238E27FC236}">
                <a16:creationId xmlns:a16="http://schemas.microsoft.com/office/drawing/2014/main" id="{78916AAA-66F6-4DFA-88ED-7E27CF6B8D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0834" y="1484779"/>
            <a:ext cx="10222992" cy="2743200"/>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6" name="Group 15">
            <a:extLst>
              <a:ext uri="{FF2B5EF4-FFF2-40B4-BE49-F238E27FC236}">
                <a16:creationId xmlns:a16="http://schemas.microsoft.com/office/drawing/2014/main" id="{A137D43F-BAD6-47F1-AA65-AEEA38A2FF3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649215" y="4068923"/>
            <a:ext cx="1080904" cy="1080902"/>
            <a:chOff x="9685338" y="4460675"/>
            <a:chExt cx="1080904" cy="1080902"/>
          </a:xfrm>
        </p:grpSpPr>
        <p:sp>
          <p:nvSpPr>
            <p:cNvPr id="17" name="Oval 16">
              <a:extLst>
                <a:ext uri="{FF2B5EF4-FFF2-40B4-BE49-F238E27FC236}">
                  <a16:creationId xmlns:a16="http://schemas.microsoft.com/office/drawing/2014/main" id="{D512C9B2-6B22-4211-A940-FCD7C2CD0BE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8" name="Oval 17">
              <a:extLst>
                <a:ext uri="{FF2B5EF4-FFF2-40B4-BE49-F238E27FC236}">
                  <a16:creationId xmlns:a16="http://schemas.microsoft.com/office/drawing/2014/main" id="{85F7DB84-CDE7-46F8-90DD-9D048A7D52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793429" y="4568765"/>
              <a:ext cx="864723" cy="864722"/>
            </a:xfrm>
            <a:prstGeom prst="ellipse">
              <a:avLst/>
            </a:prstGeom>
            <a:noFill/>
            <a:ln w="25400" cap="flat" cmpd="sng" algn="ctr">
              <a:solidFill>
                <a:sysClr val="window" lastClr="FFFFFF"/>
              </a:solidFill>
              <a:prstDash val="solid"/>
            </a:ln>
            <a:effectLst/>
          </p:spPr>
        </p:sp>
      </p:grpSp>
      <p:sp useBgFill="1">
        <p:nvSpPr>
          <p:cNvPr id="20" name="Rectangle 19">
            <a:extLst>
              <a:ext uri="{FF2B5EF4-FFF2-40B4-BE49-F238E27FC236}">
                <a16:creationId xmlns:a16="http://schemas.microsoft.com/office/drawing/2014/main" id="{E8035907-EB9C-4E11-8A9B-D25B0AD8D7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88952"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Title 3">
            <a:extLst>
              <a:ext uri="{FF2B5EF4-FFF2-40B4-BE49-F238E27FC236}">
                <a16:creationId xmlns:a16="http://schemas.microsoft.com/office/drawing/2014/main" id="{14754268-FAB9-C046-904B-243EC67C71CD}"/>
              </a:ext>
            </a:extLst>
          </p:cNvPr>
          <p:cNvSpPr>
            <a:spLocks noGrp="1"/>
          </p:cNvSpPr>
          <p:nvPr>
            <p:ph type="title"/>
          </p:nvPr>
        </p:nvSpPr>
        <p:spPr>
          <a:xfrm>
            <a:off x="643467" y="643467"/>
            <a:ext cx="6516241" cy="5571066"/>
          </a:xfrm>
        </p:spPr>
        <p:txBody>
          <a:bodyPr vert="horz" lIns="91440" tIns="45720" rIns="91440" bIns="45720" rtlCol="0" anchor="ctr">
            <a:normAutofit/>
          </a:bodyPr>
          <a:lstStyle/>
          <a:p>
            <a:pPr algn="r"/>
            <a:r>
              <a:rPr lang="en-US" sz="8800">
                <a:blipFill dpi="0" rotWithShape="1">
                  <a:blip r:embed="rId4"/>
                  <a:srcRect/>
                  <a:tile tx="6350" ty="-127000" sx="65000" sy="64000" flip="none" algn="tl"/>
                </a:blipFill>
              </a:rPr>
              <a:t>Let’s go!</a:t>
            </a:r>
          </a:p>
        </p:txBody>
      </p:sp>
      <p:sp>
        <p:nvSpPr>
          <p:cNvPr id="22" name="Rectangle 21">
            <a:extLst>
              <a:ext uri="{FF2B5EF4-FFF2-40B4-BE49-F238E27FC236}">
                <a16:creationId xmlns:a16="http://schemas.microsoft.com/office/drawing/2014/main" id="{D9C69FA7-0958-4ED9-A0DF-E87A0C137B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702709" y="3388657"/>
            <a:ext cx="3657600" cy="80683"/>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24" name="Group 23">
            <a:extLst>
              <a:ext uri="{FF2B5EF4-FFF2-40B4-BE49-F238E27FC236}">
                <a16:creationId xmlns:a16="http://schemas.microsoft.com/office/drawing/2014/main" id="{FDB0A998-A5C6-45CB-ACF3-1CF6399202A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933595" y="1903304"/>
            <a:ext cx="3051394" cy="3051388"/>
            <a:chOff x="7933595" y="1903304"/>
            <a:chExt cx="3051394" cy="3051388"/>
          </a:xfrm>
        </p:grpSpPr>
        <p:sp>
          <p:nvSpPr>
            <p:cNvPr id="25" name="Oval 24">
              <a:extLst>
                <a:ext uri="{FF2B5EF4-FFF2-40B4-BE49-F238E27FC236}">
                  <a16:creationId xmlns:a16="http://schemas.microsoft.com/office/drawing/2014/main" id="{4AB5B6FA-7B4F-437A-9C78-144C7DCD1E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33595" y="1903304"/>
              <a:ext cx="3051394" cy="3051388"/>
            </a:xfrm>
            <a:prstGeom prst="ellipse">
              <a:avLst/>
            </a:prstGeom>
            <a:blipFill dpi="0" rotWithShape="1">
              <a:blip r:embed="rId6">
                <a:duotone>
                  <a:schemeClr val="accent1">
                    <a:shade val="45000"/>
                    <a:satMod val="135000"/>
                  </a:schemeClr>
                  <a:prstClr val="white"/>
                </a:duotone>
                <a:extLst>
                  <a:ext uri="{BEBA8EAE-BF5A-486C-A8C5-ECC9F3942E4B}">
                    <a14:imgProps xmlns:a14="http://schemas.microsoft.com/office/drawing/2010/main">
                      <a14:imgLayer r:embed="rId7">
                        <a14:imgEffect>
                          <a14:saturation sat="400000"/>
                        </a14:imgEffect>
                        <a14:imgEffect>
                          <a14:brightnessContrast bright="-40000" contrast="40000"/>
                        </a14:imgEffect>
                      </a14:imgLayer>
                    </a14:imgProps>
                  </a:ext>
                </a:extLst>
              </a:blip>
              <a:srcRect/>
              <a:tile tx="0" ty="0" sx="85000" sy="85000" flip="none" algn="tl"/>
            </a:blipFill>
            <a:ln w="25400" cap="flat" cmpd="sng" algn="ctr">
              <a:noFill/>
              <a:prstDash val="solid"/>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dirty="0">
                <a:ln>
                  <a:noFill/>
                </a:ln>
                <a:solidFill>
                  <a:prstClr val="white"/>
                </a:solidFill>
                <a:effectLst/>
                <a:uLnTx/>
                <a:uFillTx/>
                <a:latin typeface="Rockwell Extra Bold" pitchFamily="18" charset="0"/>
                <a:ea typeface="+mn-ea"/>
                <a:cs typeface="+mn-cs"/>
              </a:endParaRPr>
            </a:p>
          </p:txBody>
        </p:sp>
        <p:sp>
          <p:nvSpPr>
            <p:cNvPr id="26" name="Oval 25">
              <a:extLst>
                <a:ext uri="{FF2B5EF4-FFF2-40B4-BE49-F238E27FC236}">
                  <a16:creationId xmlns:a16="http://schemas.microsoft.com/office/drawing/2014/main" id="{A4199C21-6AE0-4F6F-AA96-6FFF97BB95E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95024" y="2064730"/>
              <a:ext cx="2728540" cy="2728536"/>
            </a:xfrm>
            <a:prstGeom prst="ellipse">
              <a:avLst/>
            </a:prstGeom>
            <a:noFill/>
            <a:ln w="25400" cap="flat" cmpd="sng" algn="ctr">
              <a:solidFill>
                <a:sysClr val="window" lastClr="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a:ea typeface="+mn-ea"/>
                <a:cs typeface="+mn-cs"/>
              </a:endParaRPr>
            </a:p>
          </p:txBody>
        </p:sp>
      </p:grpSp>
      <p:sp>
        <p:nvSpPr>
          <p:cNvPr id="5" name="Text Placeholder 4">
            <a:extLst>
              <a:ext uri="{FF2B5EF4-FFF2-40B4-BE49-F238E27FC236}">
                <a16:creationId xmlns:a16="http://schemas.microsoft.com/office/drawing/2014/main" id="{E1A91D41-DD1E-D746-9429-452249AECE00}"/>
              </a:ext>
            </a:extLst>
          </p:cNvPr>
          <p:cNvSpPr>
            <a:spLocks noGrp="1"/>
          </p:cNvSpPr>
          <p:nvPr>
            <p:ph type="body" idx="1"/>
          </p:nvPr>
        </p:nvSpPr>
        <p:spPr>
          <a:xfrm>
            <a:off x="8095025" y="2064730"/>
            <a:ext cx="2728540" cy="2728536"/>
          </a:xfrm>
        </p:spPr>
        <p:txBody>
          <a:bodyPr vert="horz" lIns="91440" tIns="45720" rIns="91440" bIns="45720" rtlCol="0" anchor="ctr">
            <a:normAutofit/>
          </a:bodyPr>
          <a:lstStyle/>
          <a:p>
            <a:pPr algn="ctr"/>
            <a:endParaRPr lang="en-US" sz="2200">
              <a:solidFill>
                <a:srgbClr val="FFFFFF"/>
              </a:solidFill>
            </a:endParaRPr>
          </a:p>
        </p:txBody>
      </p:sp>
    </p:spTree>
    <p:extLst>
      <p:ext uri="{BB962C8B-B14F-4D97-AF65-F5344CB8AC3E}">
        <p14:creationId xmlns:p14="http://schemas.microsoft.com/office/powerpoint/2010/main" val="2753253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548D01-86BC-4A04-9A19-23363A0A5F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D53C06F-02C4-42B7-AAB4-056E8ECC692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2000"/>
            <a:ext cx="12192000" cy="2295831"/>
          </a:xfrm>
          <a:prstGeom prst="rect">
            <a:avLst/>
          </a:prstGeom>
          <a:blipFill dpi="0" rotWithShape="1">
            <a:blip r:embed="rId2">
              <a:alphaModFix amt="85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89247D40-4A0F-6846-AB59-B022275B3E7A}"/>
              </a:ext>
            </a:extLst>
          </p:cNvPr>
          <p:cNvSpPr>
            <a:spLocks noGrp="1"/>
          </p:cNvSpPr>
          <p:nvPr>
            <p:ph type="title"/>
          </p:nvPr>
        </p:nvSpPr>
        <p:spPr>
          <a:xfrm>
            <a:off x="1069848" y="4846002"/>
            <a:ext cx="10058400" cy="1522993"/>
          </a:xfrm>
        </p:spPr>
        <p:txBody>
          <a:bodyPr>
            <a:normAutofit/>
          </a:bodyPr>
          <a:lstStyle/>
          <a:p>
            <a:r>
              <a:rPr lang="en-DK" sz="6000"/>
              <a:t>Articulation Measure</a:t>
            </a:r>
          </a:p>
        </p:txBody>
      </p:sp>
      <p:sp>
        <p:nvSpPr>
          <p:cNvPr id="5" name="Content Placeholder 4">
            <a:extLst>
              <a:ext uri="{FF2B5EF4-FFF2-40B4-BE49-F238E27FC236}">
                <a16:creationId xmlns:a16="http://schemas.microsoft.com/office/drawing/2014/main" id="{5E3396B5-33DC-FF4D-961A-9C8C3EAF7388}"/>
              </a:ext>
            </a:extLst>
          </p:cNvPr>
          <p:cNvSpPr>
            <a:spLocks noGrp="1"/>
          </p:cNvSpPr>
          <p:nvPr>
            <p:ph idx="1"/>
          </p:nvPr>
        </p:nvSpPr>
        <p:spPr>
          <a:xfrm>
            <a:off x="1069848" y="965199"/>
            <a:ext cx="4704419" cy="3488445"/>
          </a:xfrm>
        </p:spPr>
        <p:txBody>
          <a:bodyPr>
            <a:normAutofit/>
          </a:bodyPr>
          <a:lstStyle/>
          <a:p>
            <a:r>
              <a:rPr lang="en-DK" sz="1800" dirty="0"/>
              <a:t>Standardized vowel area</a:t>
            </a:r>
          </a:p>
          <a:p>
            <a:pPr lvl="1"/>
            <a:r>
              <a:rPr lang="en-GB" dirty="0"/>
              <a:t>S</a:t>
            </a:r>
            <a:r>
              <a:rPr lang="en-DK" dirty="0"/>
              <a:t>ubtract the mean</a:t>
            </a:r>
          </a:p>
          <a:p>
            <a:pPr lvl="1"/>
            <a:r>
              <a:rPr lang="en-DK" dirty="0"/>
              <a:t>Divide by the standard deviation</a:t>
            </a:r>
          </a:p>
          <a:p>
            <a:pPr lvl="1"/>
            <a:endParaRPr lang="en-DK" dirty="0"/>
          </a:p>
          <a:p>
            <a:r>
              <a:rPr lang="en-DK" sz="1800" dirty="0"/>
              <a:t>Simpler to deal with</a:t>
            </a:r>
          </a:p>
          <a:p>
            <a:pPr lvl="1"/>
            <a:r>
              <a:rPr lang="en-GB" dirty="0"/>
              <a:t>L</a:t>
            </a:r>
            <a:r>
              <a:rPr lang="en-DK" dirty="0"/>
              <a:t>imited range</a:t>
            </a:r>
          </a:p>
          <a:p>
            <a:pPr lvl="1"/>
            <a:r>
              <a:rPr lang="en-DK" dirty="0"/>
              <a:t>Comparability with other studies</a:t>
            </a:r>
          </a:p>
          <a:p>
            <a:pPr lvl="1"/>
            <a:r>
              <a:rPr lang="en-DK" dirty="0"/>
              <a:t>Standardized effect sizes (cohen’s d)</a:t>
            </a:r>
          </a:p>
          <a:p>
            <a:pPr lvl="1"/>
            <a:r>
              <a:rPr lang="en-DK" dirty="0"/>
              <a:t>Lots of knowledge/intuition</a:t>
            </a:r>
          </a:p>
        </p:txBody>
      </p:sp>
      <p:pic>
        <p:nvPicPr>
          <p:cNvPr id="2" name="Picture 1">
            <a:extLst>
              <a:ext uri="{FF2B5EF4-FFF2-40B4-BE49-F238E27FC236}">
                <a16:creationId xmlns:a16="http://schemas.microsoft.com/office/drawing/2014/main" id="{C0FCEA16-6821-974C-B9E1-BCCB69653A9D}"/>
              </a:ext>
            </a:extLst>
          </p:cNvPr>
          <p:cNvPicPr>
            <a:picLocks noChangeAspect="1"/>
          </p:cNvPicPr>
          <p:nvPr/>
        </p:nvPicPr>
        <p:blipFill>
          <a:blip r:embed="rId4"/>
          <a:stretch>
            <a:fillRect/>
          </a:stretch>
        </p:blipFill>
        <p:spPr>
          <a:xfrm>
            <a:off x="6417732" y="969914"/>
            <a:ext cx="4761324" cy="3249211"/>
          </a:xfrm>
          <a:prstGeom prst="rect">
            <a:avLst/>
          </a:prstGeom>
        </p:spPr>
      </p:pic>
      <p:grpSp>
        <p:nvGrpSpPr>
          <p:cNvPr id="14" name="Group 13">
            <a:extLst>
              <a:ext uri="{FF2B5EF4-FFF2-40B4-BE49-F238E27FC236}">
                <a16:creationId xmlns:a16="http://schemas.microsoft.com/office/drawing/2014/main" id="{F0B2D325-F52B-42D3-B95B-0B567E1B217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01725" y="6229681"/>
            <a:ext cx="457200" cy="457200"/>
            <a:chOff x="11361456" y="6195813"/>
            <a:chExt cx="548640" cy="548640"/>
          </a:xfrm>
        </p:grpSpPr>
        <p:sp>
          <p:nvSpPr>
            <p:cNvPr id="15" name="Oval 14">
              <a:extLst>
                <a:ext uri="{FF2B5EF4-FFF2-40B4-BE49-F238E27FC236}">
                  <a16:creationId xmlns:a16="http://schemas.microsoft.com/office/drawing/2014/main" id="{564412BC-E554-4709-B783-CCD157054F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61456" y="6195813"/>
              <a:ext cx="548640" cy="548640"/>
            </a:xfrm>
            <a:prstGeom prst="ellipse">
              <a:avLst/>
            </a:prstGeom>
            <a:blipFill dpi="0" rotWithShape="1">
              <a:blip r:embed="rId5">
                <a:duotone>
                  <a:schemeClr val="accent1">
                    <a:shade val="45000"/>
                    <a:satMod val="135000"/>
                  </a:schemeClr>
                  <a:prstClr val="white"/>
                </a:duotone>
                <a:extLst>
                  <a:ext uri="{BEBA8EAE-BF5A-486C-A8C5-ECC9F3942E4B}">
                    <a14:imgProps xmlns:a14="http://schemas.microsoft.com/office/drawing/2010/main">
                      <a14:imgLayer r:embed="rId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6" name="Oval 15">
              <a:extLst>
                <a:ext uri="{FF2B5EF4-FFF2-40B4-BE49-F238E27FC236}">
                  <a16:creationId xmlns:a16="http://schemas.microsoft.com/office/drawing/2014/main" id="{4111AF4E-4C22-4675-8450-1A2447ECB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1396488" y="6230844"/>
              <a:ext cx="478576" cy="478578"/>
            </a:xfrm>
            <a:prstGeom prst="ellipse">
              <a:avLst/>
            </a:prstGeom>
            <a:noFill/>
            <a:ln w="12700" cap="flat" cmpd="sng" algn="ctr">
              <a:solidFill>
                <a:srgbClr val="FFFFFF"/>
              </a:solidFill>
              <a:prstDash val="solid"/>
            </a:ln>
            <a:effectLst/>
          </p:spPr>
        </p:sp>
      </p:grpSp>
    </p:spTree>
    <p:extLst>
      <p:ext uri="{BB962C8B-B14F-4D97-AF65-F5344CB8AC3E}">
        <p14:creationId xmlns:p14="http://schemas.microsoft.com/office/powerpoint/2010/main" val="167250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61973D-C770-6F44-BDE5-1470E4274937}"/>
              </a:ext>
            </a:extLst>
          </p:cNvPr>
          <p:cNvSpPr>
            <a:spLocks noGrp="1"/>
          </p:cNvSpPr>
          <p:nvPr>
            <p:ph type="title"/>
          </p:nvPr>
        </p:nvSpPr>
        <p:spPr/>
        <p:txBody>
          <a:bodyPr/>
          <a:lstStyle/>
          <a:p>
            <a:r>
              <a:rPr lang="en-DK" dirty="0"/>
              <a:t>Modeling articulation (S</a:t>
            </a:r>
            <a:r>
              <a:rPr lang="en-GB" dirty="0" err="1"/>
              <a:t>i</a:t>
            </a:r>
            <a:r>
              <a:rPr lang="en-DK" dirty="0"/>
              <a:t>mplest)</a:t>
            </a:r>
          </a:p>
        </p:txBody>
      </p:sp>
      <p:sp>
        <p:nvSpPr>
          <p:cNvPr id="5" name="Content Placeholder 4">
            <a:extLst>
              <a:ext uri="{FF2B5EF4-FFF2-40B4-BE49-F238E27FC236}">
                <a16:creationId xmlns:a16="http://schemas.microsoft.com/office/drawing/2014/main" id="{07FE307E-7D2D-C447-982F-CA99B8708659}"/>
              </a:ext>
            </a:extLst>
          </p:cNvPr>
          <p:cNvSpPr>
            <a:spLocks noGrp="1"/>
          </p:cNvSpPr>
          <p:nvPr>
            <p:ph sz="half" idx="1"/>
          </p:nvPr>
        </p:nvSpPr>
        <p:spPr>
          <a:xfrm>
            <a:off x="1069848" y="2194559"/>
            <a:ext cx="4796696" cy="4432271"/>
          </a:xfrm>
        </p:spPr>
        <p:txBody>
          <a:bodyPr>
            <a:normAutofit/>
          </a:bodyPr>
          <a:lstStyle/>
          <a:p>
            <a:r>
              <a:rPr lang="en-GB" dirty="0"/>
              <a:t>A</a:t>
            </a:r>
            <a:r>
              <a:rPr lang="en-DK" dirty="0"/>
              <a:t>rticulation_f1 &lt;- bf(Articulation ~ 1) </a:t>
            </a:r>
          </a:p>
          <a:p>
            <a:pPr marL="0" indent="0">
              <a:buNone/>
            </a:pPr>
            <a:endParaRPr lang="en-GB" b="1" dirty="0">
              <a:solidFill>
                <a:srgbClr val="FF0000"/>
              </a:solidFill>
            </a:endParaRPr>
          </a:p>
          <a:p>
            <a:r>
              <a:rPr lang="en-GB" b="1" dirty="0">
                <a:solidFill>
                  <a:srgbClr val="FF0000"/>
                </a:solidFill>
              </a:rPr>
              <a:t>Articulation ~ Normal(mu, sigma)</a:t>
            </a:r>
          </a:p>
          <a:p>
            <a:pPr lvl="2"/>
            <a:r>
              <a:rPr lang="en-GB" dirty="0"/>
              <a:t>M</a:t>
            </a:r>
            <a:r>
              <a:rPr lang="en-DK" dirty="0"/>
              <a:t>u = ?</a:t>
            </a:r>
          </a:p>
          <a:p>
            <a:pPr lvl="2"/>
            <a:r>
              <a:rPr lang="en-DK" dirty="0"/>
              <a:t>Sigma = ?</a:t>
            </a:r>
          </a:p>
          <a:p>
            <a:endParaRPr lang="en-GB" dirty="0"/>
          </a:p>
          <a:p>
            <a:r>
              <a:rPr lang="en-GB" dirty="0"/>
              <a:t>g</a:t>
            </a:r>
            <a:r>
              <a:rPr lang="en-DK" dirty="0"/>
              <a:t>et_prior(Articulation_f1, data = d, family = gaussian)</a:t>
            </a:r>
          </a:p>
          <a:p>
            <a:pPr lvl="1"/>
            <a:r>
              <a:rPr lang="en-DK" b="1" dirty="0">
                <a:solidFill>
                  <a:srgbClr val="FF0000"/>
                </a:solidFill>
              </a:rPr>
              <a:t>Intercept</a:t>
            </a:r>
            <a:r>
              <a:rPr lang="en-DK" dirty="0"/>
              <a:t> (or mean expected value of articulation, here = mu)</a:t>
            </a:r>
          </a:p>
          <a:p>
            <a:pPr lvl="1"/>
            <a:r>
              <a:rPr lang="en-DK" b="1" dirty="0">
                <a:solidFill>
                  <a:srgbClr val="FF0000"/>
                </a:solidFill>
              </a:rPr>
              <a:t>Sigma</a:t>
            </a:r>
            <a:r>
              <a:rPr lang="en-DK" dirty="0"/>
              <a:t> (or average expected error when predicting datapoints from mu)</a:t>
            </a:r>
          </a:p>
          <a:p>
            <a:endParaRPr lang="en-DK" dirty="0"/>
          </a:p>
        </p:txBody>
      </p:sp>
      <p:pic>
        <p:nvPicPr>
          <p:cNvPr id="7" name="Picture 6">
            <a:extLst>
              <a:ext uri="{FF2B5EF4-FFF2-40B4-BE49-F238E27FC236}">
                <a16:creationId xmlns:a16="http://schemas.microsoft.com/office/drawing/2014/main" id="{799A7234-31F9-7346-A160-4C6EBE23D902}"/>
              </a:ext>
            </a:extLst>
          </p:cNvPr>
          <p:cNvPicPr>
            <a:picLocks noChangeAspect="1"/>
          </p:cNvPicPr>
          <p:nvPr/>
        </p:nvPicPr>
        <p:blipFill>
          <a:blip r:embed="rId2"/>
          <a:stretch>
            <a:fillRect/>
          </a:stretch>
        </p:blipFill>
        <p:spPr>
          <a:xfrm>
            <a:off x="7616568" y="2530389"/>
            <a:ext cx="2692400" cy="2489200"/>
          </a:xfrm>
          <a:prstGeom prst="rect">
            <a:avLst/>
          </a:prstGeom>
        </p:spPr>
      </p:pic>
    </p:spTree>
    <p:extLst>
      <p:ext uri="{BB962C8B-B14F-4D97-AF65-F5344CB8AC3E}">
        <p14:creationId xmlns:p14="http://schemas.microsoft.com/office/powerpoint/2010/main" val="2817712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4D7620-717B-69C2-C27C-066DDCAB14AB}"/>
              </a:ext>
            </a:extLst>
          </p:cNvPr>
          <p:cNvSpPr>
            <a:spLocks noGrp="1"/>
          </p:cNvSpPr>
          <p:nvPr>
            <p:ph type="title"/>
          </p:nvPr>
        </p:nvSpPr>
        <p:spPr/>
        <p:txBody>
          <a:bodyPr/>
          <a:lstStyle/>
          <a:p>
            <a:r>
              <a:rPr lang="en-DK" dirty="0"/>
              <a:t>The plan for the next two weeks</a:t>
            </a:r>
          </a:p>
        </p:txBody>
      </p:sp>
      <p:sp>
        <p:nvSpPr>
          <p:cNvPr id="3" name="Content Placeholder 2">
            <a:extLst>
              <a:ext uri="{FF2B5EF4-FFF2-40B4-BE49-F238E27FC236}">
                <a16:creationId xmlns:a16="http://schemas.microsoft.com/office/drawing/2014/main" id="{F7E8A00E-930A-E69D-25C5-10488586A924}"/>
              </a:ext>
            </a:extLst>
          </p:cNvPr>
          <p:cNvSpPr>
            <a:spLocks noGrp="1"/>
          </p:cNvSpPr>
          <p:nvPr>
            <p:ph idx="1"/>
          </p:nvPr>
        </p:nvSpPr>
        <p:spPr/>
        <p:txBody>
          <a:bodyPr>
            <a:normAutofit fontScale="85000" lnSpcReduction="20000"/>
          </a:bodyPr>
          <a:lstStyle/>
          <a:p>
            <a:pPr marL="342900" indent="-342900">
              <a:buFont typeface="+mj-lt"/>
              <a:buAutoNum type="arabicPeriod"/>
            </a:pPr>
            <a:r>
              <a:rPr lang="en-DK" dirty="0"/>
              <a:t>Back to statistical basics (today):</a:t>
            </a:r>
          </a:p>
          <a:p>
            <a:pPr marL="617220" lvl="1" indent="-342900">
              <a:buFont typeface="+mj-lt"/>
              <a:buAutoNum type="arabicPeriod"/>
            </a:pPr>
            <a:r>
              <a:rPr lang="en-DK" dirty="0"/>
              <a:t>General intro to Bayesian inference</a:t>
            </a:r>
          </a:p>
          <a:p>
            <a:pPr marL="617220" lvl="1" indent="-342900">
              <a:buFont typeface="+mj-lt"/>
              <a:buAutoNum type="arabicPeriod"/>
            </a:pPr>
            <a:r>
              <a:rPr lang="en-DK" dirty="0"/>
              <a:t>Building the simplest model: Describing the data as a Gaussian</a:t>
            </a:r>
          </a:p>
          <a:p>
            <a:pPr marL="617220" lvl="1" indent="-342900">
              <a:buFont typeface="+mj-lt"/>
              <a:buAutoNum type="arabicPeriod"/>
            </a:pPr>
            <a:r>
              <a:rPr lang="en-DK" dirty="0"/>
              <a:t>Difference of means as a Gaussian distribution</a:t>
            </a:r>
            <a:r>
              <a:rPr lang="en-GB" dirty="0"/>
              <a:t> (</a:t>
            </a:r>
            <a:r>
              <a:rPr lang="en-GB" i="1" dirty="0"/>
              <a:t>linear regression w dichotomous predictor, t-test</a:t>
            </a:r>
            <a:r>
              <a:rPr lang="en-GB" dirty="0"/>
              <a:t>)</a:t>
            </a:r>
          </a:p>
          <a:p>
            <a:pPr marL="342900" indent="-342900">
              <a:buFont typeface="+mj-lt"/>
              <a:buAutoNum type="arabicPeriod"/>
            </a:pPr>
            <a:r>
              <a:rPr lang="en-GB" dirty="0"/>
              <a:t>Back to programming basics (tomorrow)</a:t>
            </a:r>
          </a:p>
          <a:p>
            <a:pPr marL="617220" lvl="1" indent="-342900">
              <a:buFont typeface="+mj-lt"/>
              <a:buAutoNum type="arabicPeriod"/>
            </a:pPr>
            <a:r>
              <a:rPr lang="en-GB" dirty="0"/>
              <a:t>Making messy data tidy (Assignment 0: </a:t>
            </a:r>
            <a:r>
              <a:rPr lang="en-GB" dirty="0" err="1"/>
              <a:t>preprocessing</a:t>
            </a:r>
            <a:r>
              <a:rPr lang="en-GB" dirty="0"/>
              <a:t> data for Assignment 1)</a:t>
            </a:r>
          </a:p>
          <a:p>
            <a:pPr marL="342900" indent="-342900">
              <a:buFont typeface="+mj-lt"/>
              <a:buAutoNum type="arabicPeriod"/>
            </a:pPr>
            <a:r>
              <a:rPr lang="en-GB" dirty="0"/>
              <a:t>Then comes trouble (lecture next week)</a:t>
            </a:r>
          </a:p>
          <a:p>
            <a:pPr marL="617220" lvl="1" indent="-342900">
              <a:buFont typeface="+mj-lt"/>
              <a:buAutoNum type="arabicPeriod"/>
            </a:pPr>
            <a:r>
              <a:rPr lang="en-GB" dirty="0"/>
              <a:t>Repeated measures (population vs. individuals) (</a:t>
            </a:r>
            <a:r>
              <a:rPr lang="en-GB" i="1" dirty="0"/>
              <a:t>multilevel/hierarchical modelling, or random/varying effects, paired sample t-test</a:t>
            </a:r>
            <a:r>
              <a:rPr lang="en-GB" dirty="0"/>
              <a:t>)</a:t>
            </a:r>
          </a:p>
          <a:p>
            <a:pPr marL="617220" lvl="1" indent="-342900">
              <a:buFont typeface="+mj-lt"/>
              <a:buAutoNum type="arabicPeriod"/>
            </a:pPr>
            <a:r>
              <a:rPr lang="en-GB" dirty="0"/>
              <a:t>Informed (previous literature) priors</a:t>
            </a:r>
          </a:p>
          <a:p>
            <a:pPr marL="617220" lvl="1" indent="-342900">
              <a:buFont typeface="+mj-lt"/>
              <a:buAutoNum type="arabicPeriod"/>
            </a:pPr>
            <a:r>
              <a:rPr lang="en-GB" dirty="0"/>
              <a:t>? Model comparison ?</a:t>
            </a:r>
          </a:p>
          <a:p>
            <a:pPr marL="342900" indent="-342900">
              <a:buFont typeface="+mj-lt"/>
              <a:buAutoNum type="arabicPeriod"/>
            </a:pPr>
            <a:r>
              <a:rPr lang="en-GB" dirty="0"/>
              <a:t>Getting your feet wet (class next week)</a:t>
            </a:r>
          </a:p>
          <a:p>
            <a:pPr marL="617220" lvl="1" indent="-342900">
              <a:buFont typeface="+mj-lt"/>
              <a:buAutoNum type="arabicPeriod"/>
            </a:pPr>
            <a:r>
              <a:rPr lang="en-GB" dirty="0"/>
              <a:t>Class just running step by step (and improving?) the analysis from these 2 weeks and making sure you explicit your doubts and questions</a:t>
            </a:r>
          </a:p>
          <a:p>
            <a:pPr marL="342900" indent="-342900">
              <a:buFont typeface="+mj-lt"/>
              <a:buAutoNum type="arabicPeriod"/>
            </a:pPr>
            <a:r>
              <a:rPr lang="en-GB" dirty="0"/>
              <a:t>So you are ready for the more involved project in Assignment 1 (and lectures)</a:t>
            </a:r>
          </a:p>
        </p:txBody>
      </p:sp>
    </p:spTree>
    <p:extLst>
      <p:ext uri="{BB962C8B-B14F-4D97-AF65-F5344CB8AC3E}">
        <p14:creationId xmlns:p14="http://schemas.microsoft.com/office/powerpoint/2010/main" val="20996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90B6D-97AE-F146-99D4-F1843CEEDEC1}"/>
              </a:ext>
            </a:extLst>
          </p:cNvPr>
          <p:cNvSpPr>
            <a:spLocks noGrp="1"/>
          </p:cNvSpPr>
          <p:nvPr>
            <p:ph type="title"/>
          </p:nvPr>
        </p:nvSpPr>
        <p:spPr/>
        <p:txBody>
          <a:bodyPr/>
          <a:lstStyle/>
          <a:p>
            <a:r>
              <a:rPr lang="en-DK" dirty="0"/>
              <a:t>Setting priors: MU</a:t>
            </a:r>
          </a:p>
        </p:txBody>
      </p:sp>
      <p:sp>
        <p:nvSpPr>
          <p:cNvPr id="3" name="Content Placeholder 2">
            <a:extLst>
              <a:ext uri="{FF2B5EF4-FFF2-40B4-BE49-F238E27FC236}">
                <a16:creationId xmlns:a16="http://schemas.microsoft.com/office/drawing/2014/main" id="{EFD2344B-BC8F-A44B-857A-962616683D04}"/>
              </a:ext>
            </a:extLst>
          </p:cNvPr>
          <p:cNvSpPr>
            <a:spLocks noGrp="1"/>
          </p:cNvSpPr>
          <p:nvPr>
            <p:ph idx="1"/>
          </p:nvPr>
        </p:nvSpPr>
        <p:spPr/>
        <p:txBody>
          <a:bodyPr/>
          <a:lstStyle/>
          <a:p>
            <a:r>
              <a:rPr lang="en-DK" dirty="0"/>
              <a:t>What do we know?</a:t>
            </a:r>
          </a:p>
          <a:p>
            <a:pPr lvl="1"/>
            <a:r>
              <a:rPr lang="en-DK" dirty="0"/>
              <a:t>The data has been scaled: centered at 0, divided by sd</a:t>
            </a:r>
            <a:br>
              <a:rPr lang="en-DK" dirty="0"/>
            </a:br>
            <a:r>
              <a:rPr lang="en-DK" dirty="0"/>
              <a:t>(so its sd is one)</a:t>
            </a:r>
          </a:p>
          <a:p>
            <a:endParaRPr lang="en-GB" dirty="0"/>
          </a:p>
          <a:p>
            <a:r>
              <a:rPr lang="en-GB" dirty="0"/>
              <a:t>p</a:t>
            </a:r>
            <a:r>
              <a:rPr lang="en-DK" dirty="0"/>
              <a:t>rior(normal(0, 1), class=Intercept)</a:t>
            </a:r>
          </a:p>
          <a:p>
            <a:pPr lvl="1"/>
            <a:endParaRPr lang="en-DK" dirty="0"/>
          </a:p>
          <a:p>
            <a:pPr lvl="1"/>
            <a:endParaRPr lang="en-DK" dirty="0"/>
          </a:p>
        </p:txBody>
      </p:sp>
      <p:pic>
        <p:nvPicPr>
          <p:cNvPr id="5" name="Picture 4">
            <a:extLst>
              <a:ext uri="{FF2B5EF4-FFF2-40B4-BE49-F238E27FC236}">
                <a16:creationId xmlns:a16="http://schemas.microsoft.com/office/drawing/2014/main" id="{BF7E33B2-1732-6B46-842B-E45D60D4103C}"/>
              </a:ext>
            </a:extLst>
          </p:cNvPr>
          <p:cNvPicPr>
            <a:picLocks noChangeAspect="1"/>
          </p:cNvPicPr>
          <p:nvPr/>
        </p:nvPicPr>
        <p:blipFill>
          <a:blip r:embed="rId2"/>
          <a:stretch>
            <a:fillRect/>
          </a:stretch>
        </p:blipFill>
        <p:spPr>
          <a:xfrm>
            <a:off x="7886871" y="1670880"/>
            <a:ext cx="4178300" cy="3873500"/>
          </a:xfrm>
          <a:prstGeom prst="rect">
            <a:avLst/>
          </a:prstGeom>
        </p:spPr>
      </p:pic>
      <p:pic>
        <p:nvPicPr>
          <p:cNvPr id="6" name="Picture 5">
            <a:extLst>
              <a:ext uri="{FF2B5EF4-FFF2-40B4-BE49-F238E27FC236}">
                <a16:creationId xmlns:a16="http://schemas.microsoft.com/office/drawing/2014/main" id="{6D5306D2-7AE6-844F-B1AC-24438EC8F47E}"/>
              </a:ext>
            </a:extLst>
          </p:cNvPr>
          <p:cNvPicPr>
            <a:picLocks noChangeAspect="1"/>
          </p:cNvPicPr>
          <p:nvPr/>
        </p:nvPicPr>
        <p:blipFill>
          <a:blip r:embed="rId3"/>
          <a:stretch>
            <a:fillRect/>
          </a:stretch>
        </p:blipFill>
        <p:spPr>
          <a:xfrm>
            <a:off x="1063752" y="3867665"/>
            <a:ext cx="2590446" cy="2865538"/>
          </a:xfrm>
          <a:prstGeom prst="rect">
            <a:avLst/>
          </a:prstGeom>
        </p:spPr>
      </p:pic>
      <p:sp>
        <p:nvSpPr>
          <p:cNvPr id="7" name="Rectangle 6">
            <a:extLst>
              <a:ext uri="{FF2B5EF4-FFF2-40B4-BE49-F238E27FC236}">
                <a16:creationId xmlns:a16="http://schemas.microsoft.com/office/drawing/2014/main" id="{5958FC39-B1E3-9F44-B2F5-371F0E7DCBF0}"/>
              </a:ext>
            </a:extLst>
          </p:cNvPr>
          <p:cNvSpPr/>
          <p:nvPr/>
        </p:nvSpPr>
        <p:spPr>
          <a:xfrm flipV="1">
            <a:off x="7510409" y="1528883"/>
            <a:ext cx="3056148" cy="2024708"/>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TextBox 7">
            <a:extLst>
              <a:ext uri="{FF2B5EF4-FFF2-40B4-BE49-F238E27FC236}">
                <a16:creationId xmlns:a16="http://schemas.microsoft.com/office/drawing/2014/main" id="{A2C29715-704B-774C-B32D-D79EBDBA8FF4}"/>
              </a:ext>
            </a:extLst>
          </p:cNvPr>
          <p:cNvSpPr txBox="1"/>
          <p:nvPr/>
        </p:nvSpPr>
        <p:spPr>
          <a:xfrm>
            <a:off x="10775843" y="858394"/>
            <a:ext cx="820866" cy="369332"/>
          </a:xfrm>
          <a:prstGeom prst="rect">
            <a:avLst/>
          </a:prstGeom>
          <a:noFill/>
        </p:spPr>
        <p:txBody>
          <a:bodyPr wrap="none" rtlCol="0">
            <a:spAutoFit/>
          </a:bodyPr>
          <a:lstStyle/>
          <a:p>
            <a:r>
              <a:rPr lang="en-DK" dirty="0">
                <a:solidFill>
                  <a:srgbClr val="C00000"/>
                </a:solidFill>
              </a:rPr>
              <a:t>Priors</a:t>
            </a:r>
          </a:p>
        </p:txBody>
      </p:sp>
      <p:sp>
        <p:nvSpPr>
          <p:cNvPr id="4" name="TextBox 3">
            <a:extLst>
              <a:ext uri="{FF2B5EF4-FFF2-40B4-BE49-F238E27FC236}">
                <a16:creationId xmlns:a16="http://schemas.microsoft.com/office/drawing/2014/main" id="{F2338975-E2C4-014B-B703-C9429A54D634}"/>
              </a:ext>
            </a:extLst>
          </p:cNvPr>
          <p:cNvSpPr txBox="1"/>
          <p:nvPr/>
        </p:nvSpPr>
        <p:spPr>
          <a:xfrm>
            <a:off x="6087291" y="6505303"/>
            <a:ext cx="1354858" cy="369332"/>
          </a:xfrm>
          <a:prstGeom prst="rect">
            <a:avLst/>
          </a:prstGeom>
          <a:noFill/>
        </p:spPr>
        <p:txBody>
          <a:bodyPr wrap="none" rtlCol="0">
            <a:spAutoFit/>
          </a:bodyPr>
          <a:lstStyle/>
          <a:p>
            <a:r>
              <a:rPr lang="en-DK" dirty="0"/>
              <a:t>Questions?</a:t>
            </a:r>
          </a:p>
        </p:txBody>
      </p:sp>
    </p:spTree>
    <p:extLst>
      <p:ext uri="{BB962C8B-B14F-4D97-AF65-F5344CB8AC3E}">
        <p14:creationId xmlns:p14="http://schemas.microsoft.com/office/powerpoint/2010/main" val="4088072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CFF4-2F1E-5340-9261-9CB2DCFD6CFA}"/>
              </a:ext>
            </a:extLst>
          </p:cNvPr>
          <p:cNvSpPr>
            <a:spLocks noGrp="1"/>
          </p:cNvSpPr>
          <p:nvPr>
            <p:ph type="title"/>
          </p:nvPr>
        </p:nvSpPr>
        <p:spPr>
          <a:xfrm>
            <a:off x="905464" y="484632"/>
            <a:ext cx="10058400" cy="1609344"/>
          </a:xfrm>
        </p:spPr>
        <p:txBody>
          <a:bodyPr/>
          <a:lstStyle/>
          <a:p>
            <a:r>
              <a:rPr lang="en-DK" dirty="0"/>
              <a:t>Setting priors: Sigma</a:t>
            </a:r>
          </a:p>
        </p:txBody>
      </p:sp>
      <p:sp>
        <p:nvSpPr>
          <p:cNvPr id="3" name="Content Placeholder 2">
            <a:extLst>
              <a:ext uri="{FF2B5EF4-FFF2-40B4-BE49-F238E27FC236}">
                <a16:creationId xmlns:a16="http://schemas.microsoft.com/office/drawing/2014/main" id="{CF97AF2B-345D-364B-840D-4FA8F250937C}"/>
              </a:ext>
            </a:extLst>
          </p:cNvPr>
          <p:cNvSpPr>
            <a:spLocks noGrp="1"/>
          </p:cNvSpPr>
          <p:nvPr>
            <p:ph idx="1"/>
          </p:nvPr>
        </p:nvSpPr>
        <p:spPr>
          <a:xfrm>
            <a:off x="1069848" y="1985481"/>
            <a:ext cx="6195925" cy="4600668"/>
          </a:xfrm>
        </p:spPr>
        <p:txBody>
          <a:bodyPr>
            <a:normAutofit/>
          </a:bodyPr>
          <a:lstStyle/>
          <a:p>
            <a:r>
              <a:rPr lang="en-DK" dirty="0"/>
              <a:t>What do we know?</a:t>
            </a:r>
          </a:p>
          <a:p>
            <a:pPr lvl="1"/>
            <a:r>
              <a:rPr lang="en-DK" dirty="0"/>
              <a:t>Scaled: 1 SD = 1</a:t>
            </a:r>
          </a:p>
          <a:p>
            <a:pPr lvl="1"/>
            <a:endParaRPr lang="en-DK" dirty="0"/>
          </a:p>
          <a:p>
            <a:pPr lvl="1"/>
            <a:r>
              <a:rPr lang="en-DK" dirty="0"/>
              <a:t>We expect our model to do approximately like the mean in predicting our data (since that is our model!)</a:t>
            </a:r>
          </a:p>
          <a:p>
            <a:pPr lvl="1"/>
            <a:r>
              <a:rPr lang="en-GB" dirty="0"/>
              <a:t>P</a:t>
            </a:r>
            <a:r>
              <a:rPr lang="en-DK" dirty="0"/>
              <a:t>rior(normal(1, ?), class=sigma)</a:t>
            </a:r>
          </a:p>
          <a:p>
            <a:pPr lvl="1"/>
            <a:endParaRPr lang="en-DK" dirty="0"/>
          </a:p>
          <a:p>
            <a:pPr lvl="1"/>
            <a:r>
              <a:rPr lang="en-DK" dirty="0"/>
              <a:t>What about sd of the sigma?</a:t>
            </a:r>
          </a:p>
          <a:p>
            <a:pPr lvl="1"/>
            <a:r>
              <a:rPr lang="en-DK" dirty="0"/>
              <a:t>Let’s be optimistic and say that we could in principle (but unlikely!) go all the way down to 0: </a:t>
            </a:r>
          </a:p>
          <a:p>
            <a:pPr lvl="2"/>
            <a:r>
              <a:rPr lang="en-DK" dirty="0"/>
              <a:t>1 to 0 is 1, which corresponds to 2 sd, so 0.5</a:t>
            </a:r>
          </a:p>
          <a:p>
            <a:pPr lvl="1"/>
            <a:endParaRPr lang="en-DK" dirty="0"/>
          </a:p>
          <a:p>
            <a:r>
              <a:rPr lang="en-GB" dirty="0"/>
              <a:t>P</a:t>
            </a:r>
            <a:r>
              <a:rPr lang="en-DK" dirty="0"/>
              <a:t>rior(normal(1, 0.5), class=sigma)</a:t>
            </a:r>
          </a:p>
          <a:p>
            <a:endParaRPr lang="en-DK" dirty="0"/>
          </a:p>
        </p:txBody>
      </p:sp>
      <p:pic>
        <p:nvPicPr>
          <p:cNvPr id="4" name="Picture 3">
            <a:extLst>
              <a:ext uri="{FF2B5EF4-FFF2-40B4-BE49-F238E27FC236}">
                <a16:creationId xmlns:a16="http://schemas.microsoft.com/office/drawing/2014/main" id="{9566A371-8EFC-704E-8FB4-D204D98B0ACD}"/>
              </a:ext>
            </a:extLst>
          </p:cNvPr>
          <p:cNvPicPr>
            <a:picLocks noChangeAspect="1"/>
          </p:cNvPicPr>
          <p:nvPr/>
        </p:nvPicPr>
        <p:blipFill>
          <a:blip r:embed="rId2"/>
          <a:stretch>
            <a:fillRect/>
          </a:stretch>
        </p:blipFill>
        <p:spPr>
          <a:xfrm>
            <a:off x="6823161" y="209115"/>
            <a:ext cx="5168900" cy="4076700"/>
          </a:xfrm>
          <a:prstGeom prst="rect">
            <a:avLst/>
          </a:prstGeom>
        </p:spPr>
      </p:pic>
      <p:pic>
        <p:nvPicPr>
          <p:cNvPr id="5" name="Picture 4">
            <a:extLst>
              <a:ext uri="{FF2B5EF4-FFF2-40B4-BE49-F238E27FC236}">
                <a16:creationId xmlns:a16="http://schemas.microsoft.com/office/drawing/2014/main" id="{EB0F2CE2-643D-C740-ACD6-2838046D0976}"/>
              </a:ext>
            </a:extLst>
          </p:cNvPr>
          <p:cNvPicPr>
            <a:picLocks noChangeAspect="1"/>
          </p:cNvPicPr>
          <p:nvPr/>
        </p:nvPicPr>
        <p:blipFill>
          <a:blip r:embed="rId3"/>
          <a:stretch>
            <a:fillRect/>
          </a:stretch>
        </p:blipFill>
        <p:spPr>
          <a:xfrm>
            <a:off x="9407611" y="4655490"/>
            <a:ext cx="1802030" cy="1993395"/>
          </a:xfrm>
          <a:prstGeom prst="rect">
            <a:avLst/>
          </a:prstGeom>
        </p:spPr>
      </p:pic>
      <p:sp>
        <p:nvSpPr>
          <p:cNvPr id="6" name="Rectangle 5">
            <a:extLst>
              <a:ext uri="{FF2B5EF4-FFF2-40B4-BE49-F238E27FC236}">
                <a16:creationId xmlns:a16="http://schemas.microsoft.com/office/drawing/2014/main" id="{DB5DBAB9-BF25-9741-924E-1DBA8435741B}"/>
              </a:ext>
            </a:extLst>
          </p:cNvPr>
          <p:cNvSpPr/>
          <p:nvPr/>
        </p:nvSpPr>
        <p:spPr>
          <a:xfrm flipV="1">
            <a:off x="6698751" y="113016"/>
            <a:ext cx="5383658" cy="2321959"/>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extBox 6">
            <a:extLst>
              <a:ext uri="{FF2B5EF4-FFF2-40B4-BE49-F238E27FC236}">
                <a16:creationId xmlns:a16="http://schemas.microsoft.com/office/drawing/2014/main" id="{C4A5BE2F-185B-834A-A097-3C6B59F54EED}"/>
              </a:ext>
            </a:extLst>
          </p:cNvPr>
          <p:cNvSpPr txBox="1"/>
          <p:nvPr/>
        </p:nvSpPr>
        <p:spPr>
          <a:xfrm>
            <a:off x="5548915" y="1878133"/>
            <a:ext cx="820866" cy="369332"/>
          </a:xfrm>
          <a:prstGeom prst="rect">
            <a:avLst/>
          </a:prstGeom>
          <a:noFill/>
        </p:spPr>
        <p:txBody>
          <a:bodyPr wrap="none" rtlCol="0">
            <a:spAutoFit/>
          </a:bodyPr>
          <a:lstStyle/>
          <a:p>
            <a:r>
              <a:rPr lang="en-DK" dirty="0">
                <a:solidFill>
                  <a:srgbClr val="C00000"/>
                </a:solidFill>
              </a:rPr>
              <a:t>Priors</a:t>
            </a:r>
          </a:p>
        </p:txBody>
      </p:sp>
    </p:spTree>
    <p:extLst>
      <p:ext uri="{BB962C8B-B14F-4D97-AF65-F5344CB8AC3E}">
        <p14:creationId xmlns:p14="http://schemas.microsoft.com/office/powerpoint/2010/main" val="29755578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881B-40B4-E641-8B40-798594DFE487}"/>
              </a:ext>
            </a:extLst>
          </p:cNvPr>
          <p:cNvSpPr>
            <a:spLocks noGrp="1"/>
          </p:cNvSpPr>
          <p:nvPr>
            <p:ph type="title"/>
          </p:nvPr>
        </p:nvSpPr>
        <p:spPr/>
        <p:txBody>
          <a:bodyPr/>
          <a:lstStyle/>
          <a:p>
            <a:r>
              <a:rPr lang="en-DK" dirty="0"/>
              <a:t>Really?</a:t>
            </a:r>
          </a:p>
        </p:txBody>
      </p:sp>
      <p:sp>
        <p:nvSpPr>
          <p:cNvPr id="3" name="Content Placeholder 2">
            <a:extLst>
              <a:ext uri="{FF2B5EF4-FFF2-40B4-BE49-F238E27FC236}">
                <a16:creationId xmlns:a16="http://schemas.microsoft.com/office/drawing/2014/main" id="{87D510FA-EA2B-634A-BA16-A877A0562B30}"/>
              </a:ext>
            </a:extLst>
          </p:cNvPr>
          <p:cNvSpPr>
            <a:spLocks noGrp="1"/>
          </p:cNvSpPr>
          <p:nvPr>
            <p:ph idx="1"/>
          </p:nvPr>
        </p:nvSpPr>
        <p:spPr/>
        <p:txBody>
          <a:bodyPr>
            <a:normAutofit/>
          </a:bodyPr>
          <a:lstStyle/>
          <a:p>
            <a:r>
              <a:rPr lang="en-GB" dirty="0"/>
              <a:t>W</a:t>
            </a:r>
            <a:r>
              <a:rPr lang="en-DK" dirty="0"/>
              <a:t>ell, let’s check</a:t>
            </a:r>
          </a:p>
          <a:p>
            <a:endParaRPr lang="en-DK" dirty="0"/>
          </a:p>
          <a:p>
            <a:endParaRPr lang="en-DK" dirty="0"/>
          </a:p>
          <a:p>
            <a:endParaRPr lang="en-DK" dirty="0"/>
          </a:p>
          <a:p>
            <a:r>
              <a:rPr lang="en-DK" dirty="0"/>
              <a:t>First the mean expected value</a:t>
            </a:r>
          </a:p>
          <a:p>
            <a:pPr lvl="1"/>
            <a:r>
              <a:rPr lang="en-GB" dirty="0"/>
              <a:t>r</a:t>
            </a:r>
            <a:r>
              <a:rPr lang="en-DK" dirty="0"/>
              <a:t>norm(1e4, mean=0, sd = 1)</a:t>
            </a:r>
          </a:p>
          <a:p>
            <a:pPr lvl="1"/>
            <a:endParaRPr lang="en-DK" dirty="0"/>
          </a:p>
        </p:txBody>
      </p:sp>
      <p:sp>
        <p:nvSpPr>
          <p:cNvPr id="4" name="TextBox 3">
            <a:extLst>
              <a:ext uri="{FF2B5EF4-FFF2-40B4-BE49-F238E27FC236}">
                <a16:creationId xmlns:a16="http://schemas.microsoft.com/office/drawing/2014/main" id="{0FE67DCF-4F43-514B-89ED-E97AD24D78ED}"/>
              </a:ext>
            </a:extLst>
          </p:cNvPr>
          <p:cNvSpPr txBox="1"/>
          <p:nvPr/>
        </p:nvSpPr>
        <p:spPr>
          <a:xfrm>
            <a:off x="1159476" y="2702973"/>
            <a:ext cx="6190734" cy="923330"/>
          </a:xfrm>
          <a:prstGeom prst="rect">
            <a:avLst/>
          </a:prstGeom>
          <a:noFill/>
        </p:spPr>
        <p:txBody>
          <a:bodyPr wrap="none" rtlCol="0">
            <a:spAutoFit/>
          </a:bodyPr>
          <a:lstStyle/>
          <a:p>
            <a:r>
              <a:rPr lang="en-DK" dirty="0"/>
              <a:t>Articulation_p1 &lt;- c(prior(normal(0,1), class= Intercept),</a:t>
            </a:r>
            <a:br>
              <a:rPr lang="en-DK" dirty="0"/>
            </a:br>
            <a:r>
              <a:rPr lang="en-DK" dirty="0"/>
              <a:t>		     prior(normal(1, 0.5), class= sigma))</a:t>
            </a:r>
          </a:p>
          <a:p>
            <a:endParaRPr lang="en-DK" dirty="0"/>
          </a:p>
        </p:txBody>
      </p:sp>
    </p:spTree>
    <p:extLst>
      <p:ext uri="{BB962C8B-B14F-4D97-AF65-F5344CB8AC3E}">
        <p14:creationId xmlns:p14="http://schemas.microsoft.com/office/powerpoint/2010/main" val="3096727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881B-40B4-E641-8B40-798594DFE487}"/>
              </a:ext>
            </a:extLst>
          </p:cNvPr>
          <p:cNvSpPr>
            <a:spLocks noGrp="1"/>
          </p:cNvSpPr>
          <p:nvPr>
            <p:ph type="title"/>
          </p:nvPr>
        </p:nvSpPr>
        <p:spPr/>
        <p:txBody>
          <a:bodyPr/>
          <a:lstStyle/>
          <a:p>
            <a:r>
              <a:rPr lang="en-DK" dirty="0"/>
              <a:t>Really?</a:t>
            </a:r>
          </a:p>
        </p:txBody>
      </p:sp>
      <p:sp>
        <p:nvSpPr>
          <p:cNvPr id="3" name="Content Placeholder 2">
            <a:extLst>
              <a:ext uri="{FF2B5EF4-FFF2-40B4-BE49-F238E27FC236}">
                <a16:creationId xmlns:a16="http://schemas.microsoft.com/office/drawing/2014/main" id="{87D510FA-EA2B-634A-BA16-A877A0562B30}"/>
              </a:ext>
            </a:extLst>
          </p:cNvPr>
          <p:cNvSpPr>
            <a:spLocks noGrp="1"/>
          </p:cNvSpPr>
          <p:nvPr>
            <p:ph idx="1"/>
          </p:nvPr>
        </p:nvSpPr>
        <p:spPr/>
        <p:txBody>
          <a:bodyPr>
            <a:normAutofit/>
          </a:bodyPr>
          <a:lstStyle/>
          <a:p>
            <a:r>
              <a:rPr lang="en-GB" dirty="0"/>
              <a:t>W</a:t>
            </a:r>
            <a:r>
              <a:rPr lang="en-DK" dirty="0"/>
              <a:t>ell, let’s check</a:t>
            </a:r>
          </a:p>
          <a:p>
            <a:endParaRPr lang="en-DK" dirty="0"/>
          </a:p>
          <a:p>
            <a:endParaRPr lang="en-DK" dirty="0"/>
          </a:p>
          <a:p>
            <a:endParaRPr lang="en-DK" dirty="0"/>
          </a:p>
          <a:p>
            <a:r>
              <a:rPr lang="en-DK" dirty="0"/>
              <a:t>First the mean expected value</a:t>
            </a:r>
          </a:p>
          <a:p>
            <a:pPr lvl="1"/>
            <a:r>
              <a:rPr lang="en-GB" dirty="0"/>
              <a:t>r</a:t>
            </a:r>
            <a:r>
              <a:rPr lang="en-DK" dirty="0"/>
              <a:t>norm(1e4, mean=0, sd = 1)</a:t>
            </a:r>
          </a:p>
          <a:p>
            <a:pPr lvl="1"/>
            <a:endParaRPr lang="en-DK" dirty="0"/>
          </a:p>
        </p:txBody>
      </p:sp>
      <p:sp>
        <p:nvSpPr>
          <p:cNvPr id="4" name="TextBox 3">
            <a:extLst>
              <a:ext uri="{FF2B5EF4-FFF2-40B4-BE49-F238E27FC236}">
                <a16:creationId xmlns:a16="http://schemas.microsoft.com/office/drawing/2014/main" id="{0FE67DCF-4F43-514B-89ED-E97AD24D78ED}"/>
              </a:ext>
            </a:extLst>
          </p:cNvPr>
          <p:cNvSpPr txBox="1"/>
          <p:nvPr/>
        </p:nvSpPr>
        <p:spPr>
          <a:xfrm>
            <a:off x="1159476" y="2702973"/>
            <a:ext cx="6190734" cy="923330"/>
          </a:xfrm>
          <a:prstGeom prst="rect">
            <a:avLst/>
          </a:prstGeom>
          <a:noFill/>
        </p:spPr>
        <p:txBody>
          <a:bodyPr wrap="none" rtlCol="0">
            <a:spAutoFit/>
          </a:bodyPr>
          <a:lstStyle/>
          <a:p>
            <a:r>
              <a:rPr lang="en-DK" dirty="0"/>
              <a:t>Articulation_p1 &lt;- c(prior(normal(0,1), class= Intercept),</a:t>
            </a:r>
            <a:br>
              <a:rPr lang="en-DK" dirty="0"/>
            </a:br>
            <a:r>
              <a:rPr lang="en-DK" dirty="0"/>
              <a:t>		     prior(normal(1, 0.5), class= sigma))</a:t>
            </a:r>
          </a:p>
          <a:p>
            <a:endParaRPr lang="en-DK" dirty="0"/>
          </a:p>
        </p:txBody>
      </p:sp>
      <p:pic>
        <p:nvPicPr>
          <p:cNvPr id="7" name="Picture 6">
            <a:extLst>
              <a:ext uri="{FF2B5EF4-FFF2-40B4-BE49-F238E27FC236}">
                <a16:creationId xmlns:a16="http://schemas.microsoft.com/office/drawing/2014/main" id="{59D46327-E0E2-0542-A55C-153246D88831}"/>
              </a:ext>
            </a:extLst>
          </p:cNvPr>
          <p:cNvPicPr>
            <a:picLocks noChangeAspect="1"/>
          </p:cNvPicPr>
          <p:nvPr/>
        </p:nvPicPr>
        <p:blipFill>
          <a:blip r:embed="rId2"/>
          <a:stretch>
            <a:fillRect/>
          </a:stretch>
        </p:blipFill>
        <p:spPr>
          <a:xfrm>
            <a:off x="8749038" y="254000"/>
            <a:ext cx="2870200" cy="3175000"/>
          </a:xfrm>
          <a:prstGeom prst="rect">
            <a:avLst/>
          </a:prstGeom>
        </p:spPr>
      </p:pic>
    </p:spTree>
    <p:extLst>
      <p:ext uri="{BB962C8B-B14F-4D97-AF65-F5344CB8AC3E}">
        <p14:creationId xmlns:p14="http://schemas.microsoft.com/office/powerpoint/2010/main" val="2362398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881B-40B4-E641-8B40-798594DFE487}"/>
              </a:ext>
            </a:extLst>
          </p:cNvPr>
          <p:cNvSpPr>
            <a:spLocks noGrp="1"/>
          </p:cNvSpPr>
          <p:nvPr>
            <p:ph type="title"/>
          </p:nvPr>
        </p:nvSpPr>
        <p:spPr/>
        <p:txBody>
          <a:bodyPr/>
          <a:lstStyle/>
          <a:p>
            <a:r>
              <a:rPr lang="en-DK" dirty="0"/>
              <a:t>Really?</a:t>
            </a:r>
          </a:p>
        </p:txBody>
      </p:sp>
      <p:sp>
        <p:nvSpPr>
          <p:cNvPr id="3" name="Content Placeholder 2">
            <a:extLst>
              <a:ext uri="{FF2B5EF4-FFF2-40B4-BE49-F238E27FC236}">
                <a16:creationId xmlns:a16="http://schemas.microsoft.com/office/drawing/2014/main" id="{87D510FA-EA2B-634A-BA16-A877A0562B30}"/>
              </a:ext>
            </a:extLst>
          </p:cNvPr>
          <p:cNvSpPr>
            <a:spLocks noGrp="1"/>
          </p:cNvSpPr>
          <p:nvPr>
            <p:ph idx="1"/>
          </p:nvPr>
        </p:nvSpPr>
        <p:spPr/>
        <p:txBody>
          <a:bodyPr>
            <a:normAutofit/>
          </a:bodyPr>
          <a:lstStyle/>
          <a:p>
            <a:r>
              <a:rPr lang="en-GB" dirty="0"/>
              <a:t>W</a:t>
            </a:r>
            <a:r>
              <a:rPr lang="en-DK" dirty="0"/>
              <a:t>ell, let’s check</a:t>
            </a:r>
          </a:p>
          <a:p>
            <a:endParaRPr lang="en-DK" dirty="0"/>
          </a:p>
          <a:p>
            <a:endParaRPr lang="en-DK" dirty="0"/>
          </a:p>
          <a:p>
            <a:endParaRPr lang="en-DK" dirty="0"/>
          </a:p>
          <a:p>
            <a:r>
              <a:rPr lang="en-DK" dirty="0"/>
              <a:t>First the mean expected value</a:t>
            </a:r>
          </a:p>
          <a:p>
            <a:pPr lvl="1"/>
            <a:r>
              <a:rPr lang="en-GB" dirty="0"/>
              <a:t>r</a:t>
            </a:r>
            <a:r>
              <a:rPr lang="en-DK" dirty="0"/>
              <a:t>norm(1e4, mean=0, sd = 1)</a:t>
            </a:r>
          </a:p>
          <a:p>
            <a:pPr lvl="1"/>
            <a:endParaRPr lang="en-DK" dirty="0"/>
          </a:p>
          <a:p>
            <a:r>
              <a:rPr lang="en-DK" dirty="0"/>
              <a:t>Then we add the sigma</a:t>
            </a:r>
          </a:p>
          <a:p>
            <a:pPr lvl="1"/>
            <a:r>
              <a:rPr lang="en-GB" dirty="0"/>
              <a:t>r</a:t>
            </a:r>
            <a:r>
              <a:rPr lang="en-DK" dirty="0"/>
              <a:t>norm(1e4, mean=rnorm(1e4, 0, 1), sd = rnorm(1e4, 1, 0.5))</a:t>
            </a:r>
          </a:p>
          <a:p>
            <a:pPr lvl="1"/>
            <a:endParaRPr lang="en-DK" dirty="0"/>
          </a:p>
        </p:txBody>
      </p:sp>
      <p:sp>
        <p:nvSpPr>
          <p:cNvPr id="4" name="TextBox 3">
            <a:extLst>
              <a:ext uri="{FF2B5EF4-FFF2-40B4-BE49-F238E27FC236}">
                <a16:creationId xmlns:a16="http://schemas.microsoft.com/office/drawing/2014/main" id="{0FE67DCF-4F43-514B-89ED-E97AD24D78ED}"/>
              </a:ext>
            </a:extLst>
          </p:cNvPr>
          <p:cNvSpPr txBox="1"/>
          <p:nvPr/>
        </p:nvSpPr>
        <p:spPr>
          <a:xfrm>
            <a:off x="1159476" y="2702973"/>
            <a:ext cx="6190734" cy="923330"/>
          </a:xfrm>
          <a:prstGeom prst="rect">
            <a:avLst/>
          </a:prstGeom>
          <a:noFill/>
        </p:spPr>
        <p:txBody>
          <a:bodyPr wrap="none" rtlCol="0">
            <a:spAutoFit/>
          </a:bodyPr>
          <a:lstStyle/>
          <a:p>
            <a:r>
              <a:rPr lang="en-DK" dirty="0"/>
              <a:t>Articulation_p1 &lt;- c(prior(normal(0,1), class= Intercept),</a:t>
            </a:r>
            <a:br>
              <a:rPr lang="en-DK" dirty="0"/>
            </a:br>
            <a:r>
              <a:rPr lang="en-DK" dirty="0"/>
              <a:t>		     prior(normal(1, 0.5), class= sigma))</a:t>
            </a:r>
          </a:p>
          <a:p>
            <a:endParaRPr lang="en-DK" dirty="0"/>
          </a:p>
        </p:txBody>
      </p:sp>
      <p:pic>
        <p:nvPicPr>
          <p:cNvPr id="7" name="Picture 6">
            <a:extLst>
              <a:ext uri="{FF2B5EF4-FFF2-40B4-BE49-F238E27FC236}">
                <a16:creationId xmlns:a16="http://schemas.microsoft.com/office/drawing/2014/main" id="{59D46327-E0E2-0542-A55C-153246D88831}"/>
              </a:ext>
            </a:extLst>
          </p:cNvPr>
          <p:cNvPicPr>
            <a:picLocks noChangeAspect="1"/>
          </p:cNvPicPr>
          <p:nvPr/>
        </p:nvPicPr>
        <p:blipFill>
          <a:blip r:embed="rId2"/>
          <a:stretch>
            <a:fillRect/>
          </a:stretch>
        </p:blipFill>
        <p:spPr>
          <a:xfrm>
            <a:off x="8749038" y="254000"/>
            <a:ext cx="2870200" cy="3175000"/>
          </a:xfrm>
          <a:prstGeom prst="rect">
            <a:avLst/>
          </a:prstGeom>
        </p:spPr>
      </p:pic>
    </p:spTree>
    <p:extLst>
      <p:ext uri="{BB962C8B-B14F-4D97-AF65-F5344CB8AC3E}">
        <p14:creationId xmlns:p14="http://schemas.microsoft.com/office/powerpoint/2010/main" val="34197818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C881B-40B4-E641-8B40-798594DFE487}"/>
              </a:ext>
            </a:extLst>
          </p:cNvPr>
          <p:cNvSpPr>
            <a:spLocks noGrp="1"/>
          </p:cNvSpPr>
          <p:nvPr>
            <p:ph type="title"/>
          </p:nvPr>
        </p:nvSpPr>
        <p:spPr/>
        <p:txBody>
          <a:bodyPr/>
          <a:lstStyle/>
          <a:p>
            <a:r>
              <a:rPr lang="en-DK" dirty="0"/>
              <a:t>Really?</a:t>
            </a:r>
          </a:p>
        </p:txBody>
      </p:sp>
      <p:sp>
        <p:nvSpPr>
          <p:cNvPr id="3" name="Content Placeholder 2">
            <a:extLst>
              <a:ext uri="{FF2B5EF4-FFF2-40B4-BE49-F238E27FC236}">
                <a16:creationId xmlns:a16="http://schemas.microsoft.com/office/drawing/2014/main" id="{87D510FA-EA2B-634A-BA16-A877A0562B30}"/>
              </a:ext>
            </a:extLst>
          </p:cNvPr>
          <p:cNvSpPr>
            <a:spLocks noGrp="1"/>
          </p:cNvSpPr>
          <p:nvPr>
            <p:ph idx="1"/>
          </p:nvPr>
        </p:nvSpPr>
        <p:spPr/>
        <p:txBody>
          <a:bodyPr>
            <a:normAutofit/>
          </a:bodyPr>
          <a:lstStyle/>
          <a:p>
            <a:r>
              <a:rPr lang="en-GB" dirty="0"/>
              <a:t>W</a:t>
            </a:r>
            <a:r>
              <a:rPr lang="en-DK" dirty="0"/>
              <a:t>ell, let’s check</a:t>
            </a:r>
          </a:p>
          <a:p>
            <a:endParaRPr lang="en-DK" dirty="0"/>
          </a:p>
          <a:p>
            <a:endParaRPr lang="en-DK" dirty="0"/>
          </a:p>
          <a:p>
            <a:endParaRPr lang="en-DK" dirty="0"/>
          </a:p>
          <a:p>
            <a:r>
              <a:rPr lang="en-DK" dirty="0"/>
              <a:t>First the mean expected value</a:t>
            </a:r>
          </a:p>
          <a:p>
            <a:pPr lvl="1"/>
            <a:r>
              <a:rPr lang="en-GB" dirty="0"/>
              <a:t>r</a:t>
            </a:r>
            <a:r>
              <a:rPr lang="en-DK" dirty="0"/>
              <a:t>norm(1e4, mean=0, sd = 1)</a:t>
            </a:r>
          </a:p>
          <a:p>
            <a:pPr lvl="1"/>
            <a:endParaRPr lang="en-DK" dirty="0"/>
          </a:p>
          <a:p>
            <a:r>
              <a:rPr lang="en-DK" dirty="0"/>
              <a:t>Then we add the sigma</a:t>
            </a:r>
          </a:p>
          <a:p>
            <a:pPr lvl="1"/>
            <a:r>
              <a:rPr lang="en-GB" dirty="0"/>
              <a:t>r</a:t>
            </a:r>
            <a:r>
              <a:rPr lang="en-DK" dirty="0"/>
              <a:t>norm(1e4, mean=rnorm(1e4, 0, 1), sd = rnorm(1e4, 1, 0.5))</a:t>
            </a:r>
          </a:p>
          <a:p>
            <a:pPr lvl="1"/>
            <a:endParaRPr lang="en-DK" dirty="0"/>
          </a:p>
        </p:txBody>
      </p:sp>
      <p:sp>
        <p:nvSpPr>
          <p:cNvPr id="4" name="TextBox 3">
            <a:extLst>
              <a:ext uri="{FF2B5EF4-FFF2-40B4-BE49-F238E27FC236}">
                <a16:creationId xmlns:a16="http://schemas.microsoft.com/office/drawing/2014/main" id="{0FE67DCF-4F43-514B-89ED-E97AD24D78ED}"/>
              </a:ext>
            </a:extLst>
          </p:cNvPr>
          <p:cNvSpPr txBox="1"/>
          <p:nvPr/>
        </p:nvSpPr>
        <p:spPr>
          <a:xfrm>
            <a:off x="1159476" y="2702973"/>
            <a:ext cx="6190734" cy="923330"/>
          </a:xfrm>
          <a:prstGeom prst="rect">
            <a:avLst/>
          </a:prstGeom>
          <a:noFill/>
        </p:spPr>
        <p:txBody>
          <a:bodyPr wrap="none" rtlCol="0">
            <a:spAutoFit/>
          </a:bodyPr>
          <a:lstStyle/>
          <a:p>
            <a:r>
              <a:rPr lang="en-DK" dirty="0"/>
              <a:t>Articulation_p1 &lt;- c(prior(normal(0,1), class= Intercept),</a:t>
            </a:r>
            <a:br>
              <a:rPr lang="en-DK" dirty="0"/>
            </a:br>
            <a:r>
              <a:rPr lang="en-DK" dirty="0"/>
              <a:t>		     prior(normal(1, 0.5), class= sigma))</a:t>
            </a:r>
          </a:p>
          <a:p>
            <a:endParaRPr lang="en-DK" dirty="0"/>
          </a:p>
        </p:txBody>
      </p:sp>
      <p:pic>
        <p:nvPicPr>
          <p:cNvPr id="7" name="Picture 6">
            <a:extLst>
              <a:ext uri="{FF2B5EF4-FFF2-40B4-BE49-F238E27FC236}">
                <a16:creationId xmlns:a16="http://schemas.microsoft.com/office/drawing/2014/main" id="{59D46327-E0E2-0542-A55C-153246D88831}"/>
              </a:ext>
            </a:extLst>
          </p:cNvPr>
          <p:cNvPicPr>
            <a:picLocks noChangeAspect="1"/>
          </p:cNvPicPr>
          <p:nvPr/>
        </p:nvPicPr>
        <p:blipFill>
          <a:blip r:embed="rId2"/>
          <a:stretch>
            <a:fillRect/>
          </a:stretch>
        </p:blipFill>
        <p:spPr>
          <a:xfrm>
            <a:off x="8749038" y="254000"/>
            <a:ext cx="2870200" cy="3175000"/>
          </a:xfrm>
          <a:prstGeom prst="rect">
            <a:avLst/>
          </a:prstGeom>
        </p:spPr>
      </p:pic>
      <p:pic>
        <p:nvPicPr>
          <p:cNvPr id="8" name="Picture 7">
            <a:extLst>
              <a:ext uri="{FF2B5EF4-FFF2-40B4-BE49-F238E27FC236}">
                <a16:creationId xmlns:a16="http://schemas.microsoft.com/office/drawing/2014/main" id="{8CA3954E-2B8C-444F-9C1D-6C142C5E4CE8}"/>
              </a:ext>
            </a:extLst>
          </p:cNvPr>
          <p:cNvPicPr>
            <a:picLocks noChangeAspect="1"/>
          </p:cNvPicPr>
          <p:nvPr/>
        </p:nvPicPr>
        <p:blipFill>
          <a:blip r:embed="rId3"/>
          <a:stretch>
            <a:fillRect/>
          </a:stretch>
        </p:blipFill>
        <p:spPr>
          <a:xfrm>
            <a:off x="8749038" y="3553471"/>
            <a:ext cx="2870200" cy="3175000"/>
          </a:xfrm>
          <a:prstGeom prst="rect">
            <a:avLst/>
          </a:prstGeom>
        </p:spPr>
      </p:pic>
      <p:sp>
        <p:nvSpPr>
          <p:cNvPr id="5" name="TextBox 4">
            <a:extLst>
              <a:ext uri="{FF2B5EF4-FFF2-40B4-BE49-F238E27FC236}">
                <a16:creationId xmlns:a16="http://schemas.microsoft.com/office/drawing/2014/main" id="{C8B0C13A-E706-8C49-A4A2-F31395FEF375}"/>
              </a:ext>
            </a:extLst>
          </p:cNvPr>
          <p:cNvSpPr txBox="1"/>
          <p:nvPr/>
        </p:nvSpPr>
        <p:spPr>
          <a:xfrm>
            <a:off x="5839097" y="261257"/>
            <a:ext cx="2436693" cy="923330"/>
          </a:xfrm>
          <a:prstGeom prst="rect">
            <a:avLst/>
          </a:prstGeom>
          <a:noFill/>
        </p:spPr>
        <p:txBody>
          <a:bodyPr wrap="none" rtlCol="0">
            <a:spAutoFit/>
          </a:bodyPr>
          <a:lstStyle/>
          <a:p>
            <a:r>
              <a:rPr lang="en-GB" dirty="0">
                <a:solidFill>
                  <a:srgbClr val="FF0000"/>
                </a:solidFill>
              </a:rPr>
              <a:t>R</a:t>
            </a:r>
            <a:r>
              <a:rPr lang="en-DK" dirty="0">
                <a:solidFill>
                  <a:srgbClr val="FF0000"/>
                </a:solidFill>
              </a:rPr>
              <a:t>ed = prior mu</a:t>
            </a:r>
          </a:p>
          <a:p>
            <a:r>
              <a:rPr lang="en-DK" dirty="0">
                <a:solidFill>
                  <a:srgbClr val="0070C0"/>
                </a:solidFill>
              </a:rPr>
              <a:t>Blue = prior outcome</a:t>
            </a:r>
            <a:br>
              <a:rPr lang="en-DK" dirty="0">
                <a:solidFill>
                  <a:srgbClr val="0070C0"/>
                </a:solidFill>
              </a:rPr>
            </a:br>
            <a:r>
              <a:rPr lang="en-DK" dirty="0">
                <a:solidFill>
                  <a:srgbClr val="0070C0"/>
                </a:solidFill>
              </a:rPr>
              <a:t>             (mu + sigma)</a:t>
            </a:r>
          </a:p>
        </p:txBody>
      </p:sp>
    </p:spTree>
    <p:extLst>
      <p:ext uri="{BB962C8B-B14F-4D97-AF65-F5344CB8AC3E}">
        <p14:creationId xmlns:p14="http://schemas.microsoft.com/office/powerpoint/2010/main" val="24748024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A11060-E7C9-BB45-851E-85EBF0551A9D}"/>
              </a:ext>
            </a:extLst>
          </p:cNvPr>
          <p:cNvSpPr>
            <a:spLocks noGrp="1"/>
          </p:cNvSpPr>
          <p:nvPr>
            <p:ph type="title"/>
          </p:nvPr>
        </p:nvSpPr>
        <p:spPr/>
        <p:txBody>
          <a:bodyPr/>
          <a:lstStyle/>
          <a:p>
            <a:r>
              <a:rPr lang="en-DK" dirty="0"/>
              <a:t>Prior Predictive checks For the Lazy</a:t>
            </a:r>
          </a:p>
        </p:txBody>
      </p:sp>
      <p:sp>
        <p:nvSpPr>
          <p:cNvPr id="3" name="Content Placeholder 2">
            <a:extLst>
              <a:ext uri="{FF2B5EF4-FFF2-40B4-BE49-F238E27FC236}">
                <a16:creationId xmlns:a16="http://schemas.microsoft.com/office/drawing/2014/main" id="{70EC23FD-6904-0442-867F-B0E9C08E5EBF}"/>
              </a:ext>
            </a:extLst>
          </p:cNvPr>
          <p:cNvSpPr>
            <a:spLocks noGrp="1"/>
          </p:cNvSpPr>
          <p:nvPr>
            <p:ph idx="1"/>
          </p:nvPr>
        </p:nvSpPr>
        <p:spPr>
          <a:xfrm>
            <a:off x="1069848" y="2121408"/>
            <a:ext cx="10058400" cy="4538884"/>
          </a:xfrm>
        </p:spPr>
        <p:txBody>
          <a:bodyPr>
            <a:normAutofit/>
          </a:bodyPr>
          <a:lstStyle/>
          <a:p>
            <a:r>
              <a:rPr lang="en-DK" dirty="0"/>
              <a:t>Articulation_m1_prior &lt;- brm(</a:t>
            </a:r>
            <a:br>
              <a:rPr lang="en-DK" dirty="0"/>
            </a:br>
            <a:r>
              <a:rPr lang="en-DK" dirty="0"/>
              <a:t>   </a:t>
            </a:r>
            <a:r>
              <a:rPr lang="en-GB" dirty="0"/>
              <a:t>Articulation_f1</a:t>
            </a:r>
            <a:r>
              <a:rPr lang="en-DK" dirty="0"/>
              <a:t>, # Articulation ~1 </a:t>
            </a:r>
            <a:br>
              <a:rPr lang="en-DK" dirty="0"/>
            </a:br>
            <a:r>
              <a:rPr lang="en-DK" dirty="0"/>
              <a:t>   data = d,</a:t>
            </a:r>
            <a:br>
              <a:rPr lang="en-DK" dirty="0"/>
            </a:br>
            <a:r>
              <a:rPr lang="en-DK" dirty="0"/>
              <a:t>   family = gaussian,</a:t>
            </a:r>
            <a:br>
              <a:rPr lang="en-DK" dirty="0"/>
            </a:br>
            <a:r>
              <a:rPr lang="en-DK" dirty="0"/>
              <a:t>   prior = Articulation_p1,</a:t>
            </a:r>
            <a:br>
              <a:rPr lang="en-DK" dirty="0"/>
            </a:br>
            <a:r>
              <a:rPr lang="en-DK" dirty="0"/>
              <a:t>   sample_prior = “only”</a:t>
            </a:r>
            <a:r>
              <a:rPr lang="en-DK" dirty="0">
                <a:solidFill>
                  <a:srgbClr val="FF0000"/>
                </a:solidFill>
              </a:rPr>
              <a:t>, …</a:t>
            </a:r>
            <a:r>
              <a:rPr lang="en-DK" dirty="0"/>
              <a:t>)</a:t>
            </a:r>
          </a:p>
          <a:p>
            <a:endParaRPr lang="en-GB" dirty="0"/>
          </a:p>
          <a:p>
            <a:r>
              <a:rPr lang="en-GB" dirty="0"/>
              <a:t>p</a:t>
            </a:r>
            <a:r>
              <a:rPr lang="en-DK" dirty="0"/>
              <a:t>p_check(Articulation_m1_prior, ndraws =100)</a:t>
            </a:r>
          </a:p>
          <a:p>
            <a:endParaRPr lang="en-DK" dirty="0"/>
          </a:p>
          <a:p>
            <a:r>
              <a:rPr lang="en-DK" dirty="0"/>
              <a:t>100 simulations from the priors (in blue)</a:t>
            </a:r>
          </a:p>
          <a:p>
            <a:pPr lvl="1"/>
            <a:r>
              <a:rPr lang="en-GB" dirty="0"/>
              <a:t>S</a:t>
            </a:r>
            <a:r>
              <a:rPr lang="en-DK" dirty="0"/>
              <a:t>ample a random value from both priors, generate as </a:t>
            </a:r>
            <a:br>
              <a:rPr lang="en-DK" dirty="0"/>
            </a:br>
            <a:r>
              <a:rPr lang="en-DK" dirty="0"/>
              <a:t>many datapoints as in the data</a:t>
            </a:r>
          </a:p>
          <a:p>
            <a:pPr lvl="1"/>
            <a:r>
              <a:rPr lang="en-DK" dirty="0"/>
              <a:t>Overlay </a:t>
            </a:r>
            <a:r>
              <a:rPr lang="en-GB" dirty="0" err="1"/>
              <a:t>th</a:t>
            </a:r>
            <a:r>
              <a:rPr lang="en-DK" dirty="0"/>
              <a:t>e actual data as reference (in black)</a:t>
            </a:r>
          </a:p>
          <a:p>
            <a:endParaRPr lang="en-DK" dirty="0"/>
          </a:p>
        </p:txBody>
      </p:sp>
      <p:pic>
        <p:nvPicPr>
          <p:cNvPr id="6" name="Grafik 6">
            <a:extLst>
              <a:ext uri="{FF2B5EF4-FFF2-40B4-BE49-F238E27FC236}">
                <a16:creationId xmlns:a16="http://schemas.microsoft.com/office/drawing/2014/main" id="{2CCA7F20-4226-443C-A370-126D8C64095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376632" y="1833596"/>
            <a:ext cx="4775199" cy="3261689"/>
          </a:xfrm>
          <a:prstGeom prst="rect">
            <a:avLst/>
          </a:prstGeom>
        </p:spPr>
      </p:pic>
    </p:spTree>
    <p:extLst>
      <p:ext uri="{BB962C8B-B14F-4D97-AF65-F5344CB8AC3E}">
        <p14:creationId xmlns:p14="http://schemas.microsoft.com/office/powerpoint/2010/main" val="2054601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EA0E91-D914-E440-A04E-E9E069CF83B8}"/>
              </a:ext>
            </a:extLst>
          </p:cNvPr>
          <p:cNvSpPr>
            <a:spLocks noGrp="1"/>
          </p:cNvSpPr>
          <p:nvPr>
            <p:ph type="title"/>
          </p:nvPr>
        </p:nvSpPr>
        <p:spPr/>
        <p:txBody>
          <a:bodyPr/>
          <a:lstStyle/>
          <a:p>
            <a:r>
              <a:rPr lang="en-DK" dirty="0"/>
              <a:t>Now we are ready to fit the model</a:t>
            </a:r>
          </a:p>
        </p:txBody>
      </p:sp>
      <p:sp>
        <p:nvSpPr>
          <p:cNvPr id="3" name="Content Placeholder 2">
            <a:extLst>
              <a:ext uri="{FF2B5EF4-FFF2-40B4-BE49-F238E27FC236}">
                <a16:creationId xmlns:a16="http://schemas.microsoft.com/office/drawing/2014/main" id="{BFD2A817-2F8B-9044-81AB-80E055DE53FF}"/>
              </a:ext>
            </a:extLst>
          </p:cNvPr>
          <p:cNvSpPr>
            <a:spLocks noGrp="1"/>
          </p:cNvSpPr>
          <p:nvPr>
            <p:ph idx="1"/>
          </p:nvPr>
        </p:nvSpPr>
        <p:spPr/>
        <p:txBody>
          <a:bodyPr/>
          <a:lstStyle/>
          <a:p>
            <a:r>
              <a:rPr lang="en-DK" dirty="0"/>
              <a:t>Articulation_m1 &lt;- brm(</a:t>
            </a:r>
            <a:br>
              <a:rPr lang="en-DK" dirty="0"/>
            </a:br>
            <a:r>
              <a:rPr lang="en-DK" dirty="0"/>
              <a:t>   Articulation_f1, # Articulation ~1 </a:t>
            </a:r>
            <a:br>
              <a:rPr lang="en-DK" dirty="0"/>
            </a:br>
            <a:r>
              <a:rPr lang="en-DK" dirty="0"/>
              <a:t>   data = d,</a:t>
            </a:r>
            <a:br>
              <a:rPr lang="en-DK" dirty="0"/>
            </a:br>
            <a:r>
              <a:rPr lang="en-DK" dirty="0"/>
              <a:t>   family = gaussian,</a:t>
            </a:r>
            <a:br>
              <a:rPr lang="en-DK" dirty="0"/>
            </a:br>
            <a:r>
              <a:rPr lang="en-DK" dirty="0"/>
              <a:t>   prior = Articulation_p1,</a:t>
            </a:r>
            <a:br>
              <a:rPr lang="en-DK" dirty="0"/>
            </a:br>
            <a:r>
              <a:rPr lang="en-DK" dirty="0"/>
              <a:t>   </a:t>
            </a:r>
            <a:r>
              <a:rPr lang="en-DK" b="1" dirty="0">
                <a:solidFill>
                  <a:srgbClr val="FF0000"/>
                </a:solidFill>
              </a:rPr>
              <a:t>sample_prior = T</a:t>
            </a:r>
            <a:r>
              <a:rPr lang="en-DK" dirty="0"/>
              <a:t>, …)</a:t>
            </a:r>
          </a:p>
          <a:p>
            <a:endParaRPr lang="en-DK" dirty="0"/>
          </a:p>
          <a:p>
            <a:r>
              <a:rPr lang="en-DK" dirty="0"/>
              <a:t>What does it mean to fit a model?</a:t>
            </a:r>
          </a:p>
          <a:p>
            <a:endParaRPr lang="en-DK" dirty="0"/>
          </a:p>
        </p:txBody>
      </p:sp>
    </p:spTree>
    <p:extLst>
      <p:ext uri="{BB962C8B-B14F-4D97-AF65-F5344CB8AC3E}">
        <p14:creationId xmlns:p14="http://schemas.microsoft.com/office/powerpoint/2010/main" val="1467613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9A5B01-B2FC-B843-938D-F5AEFAB2E468}"/>
              </a:ext>
            </a:extLst>
          </p:cNvPr>
          <p:cNvSpPr>
            <a:spLocks noGrp="1"/>
          </p:cNvSpPr>
          <p:nvPr>
            <p:ph type="title"/>
          </p:nvPr>
        </p:nvSpPr>
        <p:spPr/>
        <p:txBody>
          <a:bodyPr/>
          <a:lstStyle/>
          <a:p>
            <a:r>
              <a:rPr lang="en-DK" dirty="0"/>
              <a:t>The sampling process</a:t>
            </a:r>
          </a:p>
        </p:txBody>
      </p:sp>
      <p:sp>
        <p:nvSpPr>
          <p:cNvPr id="3" name="Content Placeholder 2">
            <a:extLst>
              <a:ext uri="{FF2B5EF4-FFF2-40B4-BE49-F238E27FC236}">
                <a16:creationId xmlns:a16="http://schemas.microsoft.com/office/drawing/2014/main" id="{D3BCCE63-2CC9-434A-AA07-667A4C5924CF}"/>
              </a:ext>
            </a:extLst>
          </p:cNvPr>
          <p:cNvSpPr>
            <a:spLocks noGrp="1"/>
          </p:cNvSpPr>
          <p:nvPr>
            <p:ph idx="1"/>
          </p:nvPr>
        </p:nvSpPr>
        <p:spPr/>
        <p:txBody>
          <a:bodyPr>
            <a:normAutofit fontScale="92500" lnSpcReduction="10000"/>
          </a:bodyPr>
          <a:lstStyle/>
          <a:p>
            <a:r>
              <a:rPr lang="en-GB" dirty="0">
                <a:hlinkClick r:id="rId2"/>
              </a:rPr>
              <a:t>https://chi-feng.github.io/mcmc-demo/app.html</a:t>
            </a:r>
            <a:r>
              <a:rPr lang="en-GB" dirty="0"/>
              <a:t> (HMC, standard target)</a:t>
            </a:r>
          </a:p>
          <a:p>
            <a:r>
              <a:rPr lang="en-GB" dirty="0"/>
              <a:t>Chains: independent sampling processes</a:t>
            </a:r>
          </a:p>
          <a:p>
            <a:r>
              <a:rPr lang="en-GB" dirty="0"/>
              <a:t>Iteration</a:t>
            </a:r>
          </a:p>
          <a:p>
            <a:pPr lvl="1"/>
            <a:r>
              <a:rPr lang="en-GB" dirty="0"/>
              <a:t>Start at random from prior (first time)</a:t>
            </a:r>
          </a:p>
          <a:p>
            <a:pPr lvl="1"/>
            <a:r>
              <a:rPr lang="en-GB" dirty="0"/>
              <a:t>Move at random for N leap-frog steps with M step size (automatically learned during warming, using </a:t>
            </a:r>
            <a:r>
              <a:rPr lang="en-GB" dirty="0" err="1"/>
              <a:t>adapt_delta</a:t>
            </a:r>
            <a:r>
              <a:rPr lang="en-GB" dirty="0"/>
              <a:t> and </a:t>
            </a:r>
            <a:r>
              <a:rPr lang="en-GB" dirty="0" err="1"/>
              <a:t>max_tree_depth</a:t>
            </a:r>
            <a:r>
              <a:rPr lang="en-GB" dirty="0"/>
              <a:t>). After the first step, use momentum and gradient to shape the trajectory.</a:t>
            </a:r>
          </a:p>
          <a:p>
            <a:pPr lvl="1"/>
            <a:r>
              <a:rPr lang="en-GB" dirty="0"/>
              <a:t>Is the final point respecting the physics of Hamilton (momentum and potential energy trade-off)?</a:t>
            </a:r>
          </a:p>
          <a:p>
            <a:pPr lvl="1"/>
            <a:r>
              <a:rPr lang="en-GB" dirty="0"/>
              <a:t>If so use it as sample, otherwise it’s a divergence, go back to start.</a:t>
            </a:r>
          </a:p>
          <a:p>
            <a:pPr lvl="1"/>
            <a:r>
              <a:rPr lang="en-GB" dirty="0"/>
              <a:t>Set the current sample as starting point for a new iteration</a:t>
            </a:r>
          </a:p>
          <a:p>
            <a:pPr lvl="1"/>
            <a:endParaRPr lang="en-GB" dirty="0"/>
          </a:p>
          <a:p>
            <a:r>
              <a:rPr lang="en-GB" dirty="0"/>
              <a:t>All iterations ending points are posterior samples (including divergences)</a:t>
            </a:r>
            <a:endParaRPr lang="en-DK" dirty="0"/>
          </a:p>
        </p:txBody>
      </p:sp>
    </p:spTree>
    <p:extLst>
      <p:ext uri="{BB962C8B-B14F-4D97-AF65-F5344CB8AC3E}">
        <p14:creationId xmlns:p14="http://schemas.microsoft.com/office/powerpoint/2010/main" val="1007626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4B7D-6774-0A47-9E70-0D51CF59552F}"/>
              </a:ext>
            </a:extLst>
          </p:cNvPr>
          <p:cNvSpPr>
            <a:spLocks noGrp="1"/>
          </p:cNvSpPr>
          <p:nvPr>
            <p:ph type="title"/>
          </p:nvPr>
        </p:nvSpPr>
        <p:spPr/>
        <p:txBody>
          <a:bodyPr/>
          <a:lstStyle/>
          <a:p>
            <a:r>
              <a:rPr lang="en-DK" dirty="0"/>
              <a:t>Posterior predictive checks</a:t>
            </a:r>
          </a:p>
        </p:txBody>
      </p:sp>
      <p:sp>
        <p:nvSpPr>
          <p:cNvPr id="3" name="Content Placeholder 2">
            <a:extLst>
              <a:ext uri="{FF2B5EF4-FFF2-40B4-BE49-F238E27FC236}">
                <a16:creationId xmlns:a16="http://schemas.microsoft.com/office/drawing/2014/main" id="{DBEEE70F-453E-424F-9AF9-569126A8154A}"/>
              </a:ext>
            </a:extLst>
          </p:cNvPr>
          <p:cNvSpPr>
            <a:spLocks noGrp="1"/>
          </p:cNvSpPr>
          <p:nvPr>
            <p:ph idx="1"/>
          </p:nvPr>
        </p:nvSpPr>
        <p:spPr/>
        <p:txBody>
          <a:bodyPr/>
          <a:lstStyle/>
          <a:p>
            <a:r>
              <a:rPr lang="en-GB" sz="1600" dirty="0"/>
              <a:t>p</a:t>
            </a:r>
            <a:r>
              <a:rPr lang="en-DK" sz="1600" dirty="0"/>
              <a:t>p_check(Articulation_m1, ndraws=100)</a:t>
            </a:r>
          </a:p>
          <a:p>
            <a:endParaRPr lang="en-DK" dirty="0"/>
          </a:p>
        </p:txBody>
      </p:sp>
      <p:sp>
        <p:nvSpPr>
          <p:cNvPr id="5" name="TextBox 4">
            <a:extLst>
              <a:ext uri="{FF2B5EF4-FFF2-40B4-BE49-F238E27FC236}">
                <a16:creationId xmlns:a16="http://schemas.microsoft.com/office/drawing/2014/main" id="{11A9FDFE-DB4A-E74B-AA26-CC1136EAFEC3}"/>
              </a:ext>
            </a:extLst>
          </p:cNvPr>
          <p:cNvSpPr txBox="1"/>
          <p:nvPr/>
        </p:nvSpPr>
        <p:spPr>
          <a:xfrm>
            <a:off x="6096000" y="1662716"/>
            <a:ext cx="5530745" cy="1477328"/>
          </a:xfrm>
          <a:prstGeom prst="rect">
            <a:avLst/>
          </a:prstGeom>
          <a:noFill/>
        </p:spPr>
        <p:txBody>
          <a:bodyPr wrap="none" rtlCol="0">
            <a:spAutoFit/>
          </a:bodyPr>
          <a:lstStyle/>
          <a:p>
            <a:r>
              <a:rPr lang="en-DK" dirty="0"/>
              <a:t>100 simulations from the posteriors (in blue)</a:t>
            </a:r>
          </a:p>
          <a:p>
            <a:pPr lvl="1"/>
            <a:r>
              <a:rPr lang="en-GB" dirty="0"/>
              <a:t>S</a:t>
            </a:r>
            <a:r>
              <a:rPr lang="en-DK" dirty="0"/>
              <a:t>ample a random value from both posteriors, </a:t>
            </a:r>
            <a:br>
              <a:rPr lang="en-DK" dirty="0"/>
            </a:br>
            <a:r>
              <a:rPr lang="en-DK" dirty="0"/>
              <a:t>generate as  many datapoints as in the data</a:t>
            </a:r>
          </a:p>
          <a:p>
            <a:pPr lvl="1"/>
            <a:r>
              <a:rPr lang="en-DK" dirty="0"/>
              <a:t>Overlay </a:t>
            </a:r>
            <a:r>
              <a:rPr lang="en-GB" dirty="0" err="1"/>
              <a:t>th</a:t>
            </a:r>
            <a:r>
              <a:rPr lang="en-DK" dirty="0"/>
              <a:t>e actual data as reference (in black)</a:t>
            </a:r>
          </a:p>
          <a:p>
            <a:endParaRPr lang="en-DK" dirty="0"/>
          </a:p>
        </p:txBody>
      </p:sp>
    </p:spTree>
    <p:extLst>
      <p:ext uri="{BB962C8B-B14F-4D97-AF65-F5344CB8AC3E}">
        <p14:creationId xmlns:p14="http://schemas.microsoft.com/office/powerpoint/2010/main" val="21376747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477DC-284A-E1FC-1BCE-0F535AA9705A}"/>
              </a:ext>
            </a:extLst>
          </p:cNvPr>
          <p:cNvSpPr>
            <a:spLocks noGrp="1"/>
          </p:cNvSpPr>
          <p:nvPr>
            <p:ph type="title"/>
          </p:nvPr>
        </p:nvSpPr>
        <p:spPr>
          <a:xfrm>
            <a:off x="4961376" y="1432223"/>
            <a:ext cx="6057144" cy="3357976"/>
          </a:xfrm>
        </p:spPr>
        <p:txBody>
          <a:bodyPr vert="horz" lIns="91440" tIns="45720" rIns="91440" bIns="45720" rtlCol="0" anchor="ctr">
            <a:normAutofit/>
          </a:bodyPr>
          <a:lstStyle/>
          <a:p>
            <a:r>
              <a:rPr lang="en-US" dirty="0">
                <a:blipFill dpi="0" rotWithShape="1">
                  <a:blip r:embed="rId2"/>
                  <a:srcRect/>
                  <a:tile tx="6350" ty="-127000" sx="65000" sy="64000" flip="none" algn="tl"/>
                </a:blipFill>
              </a:rPr>
              <a:t>Bayesian catch up</a:t>
            </a:r>
          </a:p>
        </p:txBody>
      </p:sp>
      <p:sp>
        <p:nvSpPr>
          <p:cNvPr id="3" name="Text Placeholder 2">
            <a:extLst>
              <a:ext uri="{FF2B5EF4-FFF2-40B4-BE49-F238E27FC236}">
                <a16:creationId xmlns:a16="http://schemas.microsoft.com/office/drawing/2014/main" id="{3313CE48-F0FC-53C5-43F9-7AD4A61B933B}"/>
              </a:ext>
            </a:extLst>
          </p:cNvPr>
          <p:cNvSpPr>
            <a:spLocks noGrp="1"/>
          </p:cNvSpPr>
          <p:nvPr>
            <p:ph type="body" idx="1"/>
          </p:nvPr>
        </p:nvSpPr>
        <p:spPr>
          <a:xfrm>
            <a:off x="4938490" y="4790198"/>
            <a:ext cx="6080030" cy="687058"/>
          </a:xfrm>
        </p:spPr>
        <p:txBody>
          <a:bodyPr vert="horz" lIns="91440" tIns="45720" rIns="91440" bIns="45720" rtlCol="0">
            <a:normAutofit/>
          </a:bodyPr>
          <a:lstStyle/>
          <a:p>
            <a:endParaRPr lang="en-US">
              <a:solidFill>
                <a:srgbClr val="000000"/>
              </a:solidFill>
            </a:endParaRPr>
          </a:p>
        </p:txBody>
      </p:sp>
      <p:pic>
        <p:nvPicPr>
          <p:cNvPr id="7" name="Graphic 6" descr="Head with Gears">
            <a:extLst>
              <a:ext uri="{FF2B5EF4-FFF2-40B4-BE49-F238E27FC236}">
                <a16:creationId xmlns:a16="http://schemas.microsoft.com/office/drawing/2014/main" id="{3C6694AF-6C60-8CCB-4E66-92C105FC6D3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915" y="1686320"/>
            <a:ext cx="3416725" cy="3416725"/>
          </a:xfrm>
          <a:prstGeom prst="rect">
            <a:avLst/>
          </a:prstGeom>
        </p:spPr>
      </p:pic>
      <p:pic>
        <p:nvPicPr>
          <p:cNvPr id="4" name="Picture 2" descr="No photo description available.">
            <a:extLst>
              <a:ext uri="{FF2B5EF4-FFF2-40B4-BE49-F238E27FC236}">
                <a16:creationId xmlns:a16="http://schemas.microsoft.com/office/drawing/2014/main" id="{41247792-CF88-D13E-0469-3C9959DEAE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1848" y="771144"/>
            <a:ext cx="7280791" cy="5632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809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4B7D-6774-0A47-9E70-0D51CF59552F}"/>
              </a:ext>
            </a:extLst>
          </p:cNvPr>
          <p:cNvSpPr>
            <a:spLocks noGrp="1"/>
          </p:cNvSpPr>
          <p:nvPr>
            <p:ph type="title"/>
          </p:nvPr>
        </p:nvSpPr>
        <p:spPr/>
        <p:txBody>
          <a:bodyPr/>
          <a:lstStyle/>
          <a:p>
            <a:r>
              <a:rPr lang="en-DK" dirty="0"/>
              <a:t>Posterior predictive checks</a:t>
            </a:r>
          </a:p>
        </p:txBody>
      </p:sp>
      <p:sp>
        <p:nvSpPr>
          <p:cNvPr id="3" name="Content Placeholder 2">
            <a:extLst>
              <a:ext uri="{FF2B5EF4-FFF2-40B4-BE49-F238E27FC236}">
                <a16:creationId xmlns:a16="http://schemas.microsoft.com/office/drawing/2014/main" id="{DBEEE70F-453E-424F-9AF9-569126A8154A}"/>
              </a:ext>
            </a:extLst>
          </p:cNvPr>
          <p:cNvSpPr>
            <a:spLocks noGrp="1"/>
          </p:cNvSpPr>
          <p:nvPr>
            <p:ph idx="1"/>
          </p:nvPr>
        </p:nvSpPr>
        <p:spPr/>
        <p:txBody>
          <a:bodyPr/>
          <a:lstStyle/>
          <a:p>
            <a:r>
              <a:rPr lang="en-GB" sz="1600" dirty="0"/>
              <a:t>p</a:t>
            </a:r>
            <a:r>
              <a:rPr lang="en-DK" sz="1600" dirty="0"/>
              <a:t>p_check(Articulation_m1, ndraws=100)</a:t>
            </a:r>
          </a:p>
          <a:p>
            <a:endParaRPr lang="en-DK" dirty="0"/>
          </a:p>
        </p:txBody>
      </p:sp>
      <p:sp>
        <p:nvSpPr>
          <p:cNvPr id="5" name="TextBox 4">
            <a:extLst>
              <a:ext uri="{FF2B5EF4-FFF2-40B4-BE49-F238E27FC236}">
                <a16:creationId xmlns:a16="http://schemas.microsoft.com/office/drawing/2014/main" id="{11A9FDFE-DB4A-E74B-AA26-CC1136EAFEC3}"/>
              </a:ext>
            </a:extLst>
          </p:cNvPr>
          <p:cNvSpPr txBox="1"/>
          <p:nvPr/>
        </p:nvSpPr>
        <p:spPr>
          <a:xfrm>
            <a:off x="6096000" y="1662716"/>
            <a:ext cx="5530745" cy="1477328"/>
          </a:xfrm>
          <a:prstGeom prst="rect">
            <a:avLst/>
          </a:prstGeom>
          <a:noFill/>
        </p:spPr>
        <p:txBody>
          <a:bodyPr wrap="none" rtlCol="0">
            <a:spAutoFit/>
          </a:bodyPr>
          <a:lstStyle/>
          <a:p>
            <a:r>
              <a:rPr lang="en-DK" dirty="0"/>
              <a:t>100 simulations from the posteriors (in blue)</a:t>
            </a:r>
          </a:p>
          <a:p>
            <a:pPr lvl="1"/>
            <a:r>
              <a:rPr lang="en-GB" dirty="0"/>
              <a:t>S</a:t>
            </a:r>
            <a:r>
              <a:rPr lang="en-DK" dirty="0"/>
              <a:t>ample a random value from both posteriors, </a:t>
            </a:r>
            <a:br>
              <a:rPr lang="en-DK" dirty="0"/>
            </a:br>
            <a:r>
              <a:rPr lang="en-DK" dirty="0"/>
              <a:t>generate as  many datapoints as in the data</a:t>
            </a:r>
          </a:p>
          <a:p>
            <a:pPr lvl="1"/>
            <a:r>
              <a:rPr lang="en-DK" dirty="0"/>
              <a:t>Overlay </a:t>
            </a:r>
            <a:r>
              <a:rPr lang="en-GB" dirty="0" err="1"/>
              <a:t>th</a:t>
            </a:r>
            <a:r>
              <a:rPr lang="en-DK" dirty="0"/>
              <a:t>e actual data as reference (in black)</a:t>
            </a:r>
          </a:p>
          <a:p>
            <a:endParaRPr lang="en-DK" dirty="0"/>
          </a:p>
        </p:txBody>
      </p:sp>
      <p:pic>
        <p:nvPicPr>
          <p:cNvPr id="9" name="Grafik 6">
            <a:extLst>
              <a:ext uri="{FF2B5EF4-FFF2-40B4-BE49-F238E27FC236}">
                <a16:creationId xmlns:a16="http://schemas.microsoft.com/office/drawing/2014/main" id="{4E04C4C7-AD51-4766-9B1A-20E3873AF5F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120" y="3144945"/>
            <a:ext cx="4775199" cy="3261689"/>
          </a:xfrm>
          <a:prstGeom prst="rect">
            <a:avLst/>
          </a:prstGeom>
        </p:spPr>
      </p:pic>
    </p:spTree>
    <p:extLst>
      <p:ext uri="{BB962C8B-B14F-4D97-AF65-F5344CB8AC3E}">
        <p14:creationId xmlns:p14="http://schemas.microsoft.com/office/powerpoint/2010/main" val="7952810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4B7D-6774-0A47-9E70-0D51CF59552F}"/>
              </a:ext>
            </a:extLst>
          </p:cNvPr>
          <p:cNvSpPr>
            <a:spLocks noGrp="1"/>
          </p:cNvSpPr>
          <p:nvPr>
            <p:ph type="title"/>
          </p:nvPr>
        </p:nvSpPr>
        <p:spPr/>
        <p:txBody>
          <a:bodyPr/>
          <a:lstStyle/>
          <a:p>
            <a:r>
              <a:rPr lang="en-DK" dirty="0"/>
              <a:t>Posterior predictive checks</a:t>
            </a:r>
          </a:p>
        </p:txBody>
      </p:sp>
      <p:sp>
        <p:nvSpPr>
          <p:cNvPr id="3" name="Content Placeholder 2">
            <a:extLst>
              <a:ext uri="{FF2B5EF4-FFF2-40B4-BE49-F238E27FC236}">
                <a16:creationId xmlns:a16="http://schemas.microsoft.com/office/drawing/2014/main" id="{DBEEE70F-453E-424F-9AF9-569126A8154A}"/>
              </a:ext>
            </a:extLst>
          </p:cNvPr>
          <p:cNvSpPr>
            <a:spLocks noGrp="1"/>
          </p:cNvSpPr>
          <p:nvPr>
            <p:ph idx="1"/>
          </p:nvPr>
        </p:nvSpPr>
        <p:spPr/>
        <p:txBody>
          <a:bodyPr/>
          <a:lstStyle/>
          <a:p>
            <a:r>
              <a:rPr lang="en-GB" sz="1600" dirty="0"/>
              <a:t>p</a:t>
            </a:r>
            <a:r>
              <a:rPr lang="en-DK" sz="1600" dirty="0"/>
              <a:t>p_check(Articulation_m0_prior, ndraws=100)</a:t>
            </a:r>
          </a:p>
          <a:p>
            <a:endParaRPr lang="en-DK" dirty="0"/>
          </a:p>
        </p:txBody>
      </p:sp>
      <p:sp>
        <p:nvSpPr>
          <p:cNvPr id="5" name="TextBox 4">
            <a:extLst>
              <a:ext uri="{FF2B5EF4-FFF2-40B4-BE49-F238E27FC236}">
                <a16:creationId xmlns:a16="http://schemas.microsoft.com/office/drawing/2014/main" id="{11A9FDFE-DB4A-E74B-AA26-CC1136EAFEC3}"/>
              </a:ext>
            </a:extLst>
          </p:cNvPr>
          <p:cNvSpPr txBox="1"/>
          <p:nvPr/>
        </p:nvSpPr>
        <p:spPr>
          <a:xfrm>
            <a:off x="6096000" y="1662716"/>
            <a:ext cx="5530745" cy="1477328"/>
          </a:xfrm>
          <a:prstGeom prst="rect">
            <a:avLst/>
          </a:prstGeom>
          <a:noFill/>
        </p:spPr>
        <p:txBody>
          <a:bodyPr wrap="none" rtlCol="0">
            <a:spAutoFit/>
          </a:bodyPr>
          <a:lstStyle/>
          <a:p>
            <a:r>
              <a:rPr lang="en-DK" dirty="0"/>
              <a:t>100 simulations from the posteriors (in blue)</a:t>
            </a:r>
          </a:p>
          <a:p>
            <a:pPr lvl="1"/>
            <a:r>
              <a:rPr lang="en-GB" dirty="0"/>
              <a:t>S</a:t>
            </a:r>
            <a:r>
              <a:rPr lang="en-DK" dirty="0"/>
              <a:t>ample a random value from both posteriors, </a:t>
            </a:r>
            <a:br>
              <a:rPr lang="en-DK" dirty="0"/>
            </a:br>
            <a:r>
              <a:rPr lang="en-DK" dirty="0"/>
              <a:t>generate as  many datapoints as in the data</a:t>
            </a:r>
          </a:p>
          <a:p>
            <a:pPr lvl="1"/>
            <a:r>
              <a:rPr lang="en-DK" dirty="0"/>
              <a:t>Overlay </a:t>
            </a:r>
            <a:r>
              <a:rPr lang="en-GB" dirty="0" err="1"/>
              <a:t>th</a:t>
            </a:r>
            <a:r>
              <a:rPr lang="en-DK" dirty="0"/>
              <a:t>e actual data as reference (in black)</a:t>
            </a:r>
          </a:p>
          <a:p>
            <a:endParaRPr lang="en-DK" dirty="0"/>
          </a:p>
        </p:txBody>
      </p:sp>
      <p:pic>
        <p:nvPicPr>
          <p:cNvPr id="9" name="Grafik 9">
            <a:extLst>
              <a:ext uri="{FF2B5EF4-FFF2-40B4-BE49-F238E27FC236}">
                <a16:creationId xmlns:a16="http://schemas.microsoft.com/office/drawing/2014/main" id="{30CC02AC-4F8C-4ED9-9777-64F8D45CE33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455144" y="3050435"/>
            <a:ext cx="4751569" cy="3267594"/>
          </a:xfrm>
          <a:prstGeom prst="rect">
            <a:avLst/>
          </a:prstGeom>
        </p:spPr>
      </p:pic>
      <p:pic>
        <p:nvPicPr>
          <p:cNvPr id="11" name="Grafik 6">
            <a:extLst>
              <a:ext uri="{FF2B5EF4-FFF2-40B4-BE49-F238E27FC236}">
                <a16:creationId xmlns:a16="http://schemas.microsoft.com/office/drawing/2014/main" id="{51F2EE2C-A9BB-4104-9A95-F7D525D5831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75143" y="2908666"/>
            <a:ext cx="4775199" cy="3261689"/>
          </a:xfrm>
          <a:prstGeom prst="rect">
            <a:avLst/>
          </a:prstGeom>
        </p:spPr>
      </p:pic>
    </p:spTree>
    <p:extLst>
      <p:ext uri="{BB962C8B-B14F-4D97-AF65-F5344CB8AC3E}">
        <p14:creationId xmlns:p14="http://schemas.microsoft.com/office/powerpoint/2010/main" val="85651426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C2F2-B471-9347-83F1-6890D9158CF0}"/>
              </a:ext>
            </a:extLst>
          </p:cNvPr>
          <p:cNvSpPr>
            <a:spLocks noGrp="1"/>
          </p:cNvSpPr>
          <p:nvPr>
            <p:ph type="title"/>
          </p:nvPr>
        </p:nvSpPr>
        <p:spPr/>
        <p:txBody>
          <a:bodyPr/>
          <a:lstStyle/>
          <a:p>
            <a:r>
              <a:rPr lang="en-DK" dirty="0"/>
              <a:t>Prior-Posterior Update checks</a:t>
            </a:r>
          </a:p>
        </p:txBody>
      </p:sp>
      <p:sp>
        <p:nvSpPr>
          <p:cNvPr id="3" name="Content Placeholder 2">
            <a:extLst>
              <a:ext uri="{FF2B5EF4-FFF2-40B4-BE49-F238E27FC236}">
                <a16:creationId xmlns:a16="http://schemas.microsoft.com/office/drawing/2014/main" id="{B8D67639-A257-994B-8FD7-055781D1B6B4}"/>
              </a:ext>
            </a:extLst>
          </p:cNvPr>
          <p:cNvSpPr>
            <a:spLocks noGrp="1"/>
          </p:cNvSpPr>
          <p:nvPr>
            <p:ph idx="1"/>
          </p:nvPr>
        </p:nvSpPr>
        <p:spPr/>
        <p:txBody>
          <a:bodyPr/>
          <a:lstStyle/>
          <a:p>
            <a:endParaRPr lang="en-DK" dirty="0"/>
          </a:p>
        </p:txBody>
      </p:sp>
      <p:sp>
        <p:nvSpPr>
          <p:cNvPr id="7" name="TextBox 6">
            <a:extLst>
              <a:ext uri="{FF2B5EF4-FFF2-40B4-BE49-F238E27FC236}">
                <a16:creationId xmlns:a16="http://schemas.microsoft.com/office/drawing/2014/main" id="{FF1EE14D-D31B-0346-8E8B-4209AF41854B}"/>
              </a:ext>
            </a:extLst>
          </p:cNvPr>
          <p:cNvSpPr txBox="1"/>
          <p:nvPr/>
        </p:nvSpPr>
        <p:spPr>
          <a:xfrm>
            <a:off x="7288961" y="1703628"/>
            <a:ext cx="840295" cy="369332"/>
          </a:xfrm>
          <a:prstGeom prst="rect">
            <a:avLst/>
          </a:prstGeom>
          <a:noFill/>
        </p:spPr>
        <p:txBody>
          <a:bodyPr wrap="none" rtlCol="0">
            <a:spAutoFit/>
          </a:bodyPr>
          <a:lstStyle/>
          <a:p>
            <a:r>
              <a:rPr lang="en-DK" dirty="0"/>
              <a:t>Sigma</a:t>
            </a:r>
          </a:p>
        </p:txBody>
      </p:sp>
      <p:sp>
        <p:nvSpPr>
          <p:cNvPr id="8" name="Rectangle 7">
            <a:extLst>
              <a:ext uri="{FF2B5EF4-FFF2-40B4-BE49-F238E27FC236}">
                <a16:creationId xmlns:a16="http://schemas.microsoft.com/office/drawing/2014/main" id="{DD9C0FEB-2DEF-D945-B5AE-215A29ACCE16}"/>
              </a:ext>
            </a:extLst>
          </p:cNvPr>
          <p:cNvSpPr/>
          <p:nvPr/>
        </p:nvSpPr>
        <p:spPr>
          <a:xfrm>
            <a:off x="2883612" y="6172200"/>
            <a:ext cx="6691901" cy="646331"/>
          </a:xfrm>
          <a:prstGeom prst="rect">
            <a:avLst/>
          </a:prstGeom>
        </p:spPr>
        <p:txBody>
          <a:bodyPr wrap="square">
            <a:spAutoFit/>
          </a:bodyPr>
          <a:lstStyle/>
          <a:p>
            <a:r>
              <a:rPr lang="en-DK" dirty="0"/>
              <a:t>Articulation_p1 &lt;- c(prior(normal(0,1), class= Intercept),</a:t>
            </a:r>
            <a:br>
              <a:rPr lang="en-DK" dirty="0"/>
            </a:br>
            <a:r>
              <a:rPr lang="en-DK" dirty="0"/>
              <a:t>		     prior(normal(1, 0.5), class= sigma))</a:t>
            </a:r>
          </a:p>
        </p:txBody>
      </p:sp>
      <p:sp>
        <p:nvSpPr>
          <p:cNvPr id="10" name="TextBox 9">
            <a:extLst>
              <a:ext uri="{FF2B5EF4-FFF2-40B4-BE49-F238E27FC236}">
                <a16:creationId xmlns:a16="http://schemas.microsoft.com/office/drawing/2014/main" id="{F49AA26F-B778-0248-A13B-C81239DF18DB}"/>
              </a:ext>
            </a:extLst>
          </p:cNvPr>
          <p:cNvSpPr txBox="1"/>
          <p:nvPr/>
        </p:nvSpPr>
        <p:spPr>
          <a:xfrm>
            <a:off x="2570844" y="1752076"/>
            <a:ext cx="1719125" cy="369332"/>
          </a:xfrm>
          <a:prstGeom prst="rect">
            <a:avLst/>
          </a:prstGeom>
          <a:noFill/>
        </p:spPr>
        <p:txBody>
          <a:bodyPr wrap="none" rtlCol="0">
            <a:spAutoFit/>
          </a:bodyPr>
          <a:lstStyle/>
          <a:p>
            <a:r>
              <a:rPr lang="en-DK" dirty="0"/>
              <a:t>MU / Intercept</a:t>
            </a:r>
          </a:p>
        </p:txBody>
      </p:sp>
    </p:spTree>
    <p:extLst>
      <p:ext uri="{BB962C8B-B14F-4D97-AF65-F5344CB8AC3E}">
        <p14:creationId xmlns:p14="http://schemas.microsoft.com/office/powerpoint/2010/main" val="6296752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33C2F2-B471-9347-83F1-6890D9158CF0}"/>
              </a:ext>
            </a:extLst>
          </p:cNvPr>
          <p:cNvSpPr>
            <a:spLocks noGrp="1"/>
          </p:cNvSpPr>
          <p:nvPr>
            <p:ph type="title"/>
          </p:nvPr>
        </p:nvSpPr>
        <p:spPr/>
        <p:txBody>
          <a:bodyPr/>
          <a:lstStyle/>
          <a:p>
            <a:r>
              <a:rPr lang="en-DK" dirty="0"/>
              <a:t>Prior-Posterior Update checks</a:t>
            </a:r>
          </a:p>
        </p:txBody>
      </p:sp>
      <p:pic>
        <p:nvPicPr>
          <p:cNvPr id="5" name="Billede 9">
            <a:extLst>
              <a:ext uri="{FF2B5EF4-FFF2-40B4-BE49-F238E27FC236}">
                <a16:creationId xmlns:a16="http://schemas.microsoft.com/office/drawing/2014/main" id="{C3D7B234-0990-4CA3-B69A-E8D6668858A3}"/>
              </a:ext>
            </a:extLst>
          </p:cNvPr>
          <p:cNvPicPr>
            <a:picLocks noGrp="1" noChangeAspect="1"/>
          </p:cNvPicPr>
          <p:nvPr>
            <p:ph idx="1"/>
          </p:nvPr>
        </p:nvPicPr>
        <p:blipFill>
          <a:blip r:embed="rId2"/>
          <a:stretch>
            <a:fillRect/>
          </a:stretch>
        </p:blipFill>
        <p:spPr>
          <a:xfrm>
            <a:off x="807708" y="2393129"/>
            <a:ext cx="5248682" cy="3595954"/>
          </a:xfrm>
        </p:spPr>
      </p:pic>
      <p:sp>
        <p:nvSpPr>
          <p:cNvPr id="6" name="TextBox 5">
            <a:extLst>
              <a:ext uri="{FF2B5EF4-FFF2-40B4-BE49-F238E27FC236}">
                <a16:creationId xmlns:a16="http://schemas.microsoft.com/office/drawing/2014/main" id="{2150F98D-58A1-2743-9B26-31F69C70478F}"/>
              </a:ext>
            </a:extLst>
          </p:cNvPr>
          <p:cNvSpPr txBox="1"/>
          <p:nvPr/>
        </p:nvSpPr>
        <p:spPr>
          <a:xfrm>
            <a:off x="2570844" y="1752076"/>
            <a:ext cx="1719125" cy="369332"/>
          </a:xfrm>
          <a:prstGeom prst="rect">
            <a:avLst/>
          </a:prstGeom>
          <a:noFill/>
        </p:spPr>
        <p:txBody>
          <a:bodyPr wrap="none" rtlCol="0">
            <a:spAutoFit/>
          </a:bodyPr>
          <a:lstStyle/>
          <a:p>
            <a:r>
              <a:rPr lang="en-DK" dirty="0"/>
              <a:t>MU / Intercept</a:t>
            </a:r>
          </a:p>
        </p:txBody>
      </p:sp>
      <p:sp>
        <p:nvSpPr>
          <p:cNvPr id="7" name="TextBox 6">
            <a:extLst>
              <a:ext uri="{FF2B5EF4-FFF2-40B4-BE49-F238E27FC236}">
                <a16:creationId xmlns:a16="http://schemas.microsoft.com/office/drawing/2014/main" id="{FF1EE14D-D31B-0346-8E8B-4209AF41854B}"/>
              </a:ext>
            </a:extLst>
          </p:cNvPr>
          <p:cNvSpPr txBox="1"/>
          <p:nvPr/>
        </p:nvSpPr>
        <p:spPr>
          <a:xfrm>
            <a:off x="7288961" y="1703628"/>
            <a:ext cx="840295" cy="369332"/>
          </a:xfrm>
          <a:prstGeom prst="rect">
            <a:avLst/>
          </a:prstGeom>
          <a:noFill/>
        </p:spPr>
        <p:txBody>
          <a:bodyPr wrap="none" rtlCol="0">
            <a:spAutoFit/>
          </a:bodyPr>
          <a:lstStyle/>
          <a:p>
            <a:r>
              <a:rPr lang="en-DK" dirty="0"/>
              <a:t>Sigma</a:t>
            </a:r>
          </a:p>
        </p:txBody>
      </p:sp>
      <p:sp>
        <p:nvSpPr>
          <p:cNvPr id="8" name="Rectangle 7">
            <a:extLst>
              <a:ext uri="{FF2B5EF4-FFF2-40B4-BE49-F238E27FC236}">
                <a16:creationId xmlns:a16="http://schemas.microsoft.com/office/drawing/2014/main" id="{DD9C0FEB-2DEF-D945-B5AE-215A29ACCE16}"/>
              </a:ext>
            </a:extLst>
          </p:cNvPr>
          <p:cNvSpPr/>
          <p:nvPr/>
        </p:nvSpPr>
        <p:spPr>
          <a:xfrm>
            <a:off x="2883612" y="6172200"/>
            <a:ext cx="6691901" cy="646331"/>
          </a:xfrm>
          <a:prstGeom prst="rect">
            <a:avLst/>
          </a:prstGeom>
        </p:spPr>
        <p:txBody>
          <a:bodyPr wrap="square">
            <a:spAutoFit/>
          </a:bodyPr>
          <a:lstStyle/>
          <a:p>
            <a:r>
              <a:rPr lang="en-DK" dirty="0"/>
              <a:t>Articulation_p1 &lt;- c(prior(normal(0,1), class= Intercept),</a:t>
            </a:r>
            <a:br>
              <a:rPr lang="en-DK" dirty="0"/>
            </a:br>
            <a:r>
              <a:rPr lang="en-DK" dirty="0"/>
              <a:t>		     prior(normal(1, 0.5), class= sigma))</a:t>
            </a:r>
          </a:p>
        </p:txBody>
      </p:sp>
      <p:sp>
        <p:nvSpPr>
          <p:cNvPr id="9" name="TextBox 8">
            <a:extLst>
              <a:ext uri="{FF2B5EF4-FFF2-40B4-BE49-F238E27FC236}">
                <a16:creationId xmlns:a16="http://schemas.microsoft.com/office/drawing/2014/main" id="{5C59C7A7-9D4F-B34A-A4B0-4EBFA58B1682}"/>
              </a:ext>
            </a:extLst>
          </p:cNvPr>
          <p:cNvSpPr txBox="1"/>
          <p:nvPr/>
        </p:nvSpPr>
        <p:spPr>
          <a:xfrm>
            <a:off x="9052560" y="39469"/>
            <a:ext cx="2238754" cy="646331"/>
          </a:xfrm>
          <a:prstGeom prst="rect">
            <a:avLst/>
          </a:prstGeom>
          <a:noFill/>
        </p:spPr>
        <p:txBody>
          <a:bodyPr wrap="none" lIns="91440" tIns="45720" rIns="91440" bIns="45720" rtlCol="0" anchor="t">
            <a:spAutoFit/>
          </a:bodyPr>
          <a:lstStyle/>
          <a:p>
            <a:r>
              <a:rPr lang="en-DK" dirty="0">
                <a:solidFill>
                  <a:srgbClr val="4682B4"/>
                </a:solidFill>
              </a:rPr>
              <a:t>Blue = prior</a:t>
            </a:r>
            <a:endParaRPr lang="en-GB" dirty="0">
              <a:solidFill>
                <a:srgbClr val="4682B4"/>
              </a:solidFill>
            </a:endParaRPr>
          </a:p>
          <a:p>
            <a:r>
              <a:rPr lang="en-GB" dirty="0">
                <a:solidFill>
                  <a:srgbClr val="FC4E07"/>
                </a:solidFill>
              </a:rPr>
              <a:t>Orange </a:t>
            </a:r>
            <a:r>
              <a:rPr lang="en-DK" dirty="0">
                <a:solidFill>
                  <a:srgbClr val="FC4E07"/>
                </a:solidFill>
              </a:rPr>
              <a:t>= posterior</a:t>
            </a:r>
          </a:p>
        </p:txBody>
      </p:sp>
      <p:pic>
        <p:nvPicPr>
          <p:cNvPr id="10" name="Billede 10">
            <a:extLst>
              <a:ext uri="{FF2B5EF4-FFF2-40B4-BE49-F238E27FC236}">
                <a16:creationId xmlns:a16="http://schemas.microsoft.com/office/drawing/2014/main" id="{7BE5EF6B-E58C-48E9-B6FA-34E32198770E}"/>
              </a:ext>
            </a:extLst>
          </p:cNvPr>
          <p:cNvPicPr>
            <a:picLocks noChangeAspect="1"/>
          </p:cNvPicPr>
          <p:nvPr/>
        </p:nvPicPr>
        <p:blipFill>
          <a:blip r:embed="rId3"/>
          <a:stretch>
            <a:fillRect/>
          </a:stretch>
        </p:blipFill>
        <p:spPr>
          <a:xfrm>
            <a:off x="6768215" y="2334117"/>
            <a:ext cx="5277291" cy="3595628"/>
          </a:xfrm>
          <a:prstGeom prst="rect">
            <a:avLst/>
          </a:prstGeom>
        </p:spPr>
      </p:pic>
    </p:spTree>
    <p:extLst>
      <p:ext uri="{BB962C8B-B14F-4D97-AF65-F5344CB8AC3E}">
        <p14:creationId xmlns:p14="http://schemas.microsoft.com/office/powerpoint/2010/main" val="2999959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802A-C940-E348-A2B5-D8D7C83EFF33}"/>
              </a:ext>
            </a:extLst>
          </p:cNvPr>
          <p:cNvSpPr>
            <a:spLocks noGrp="1"/>
          </p:cNvSpPr>
          <p:nvPr>
            <p:ph type="title"/>
          </p:nvPr>
        </p:nvSpPr>
        <p:spPr/>
        <p:txBody>
          <a:bodyPr/>
          <a:lstStyle/>
          <a:p>
            <a:r>
              <a:rPr lang="en-GB" dirty="0"/>
              <a:t>B</a:t>
            </a:r>
            <a:r>
              <a:rPr lang="en-DK" dirty="0"/>
              <a:t>ad examples: Predictive Checks</a:t>
            </a:r>
          </a:p>
        </p:txBody>
      </p:sp>
      <p:sp>
        <p:nvSpPr>
          <p:cNvPr id="3" name="Content Placeholder 2">
            <a:extLst>
              <a:ext uri="{FF2B5EF4-FFF2-40B4-BE49-F238E27FC236}">
                <a16:creationId xmlns:a16="http://schemas.microsoft.com/office/drawing/2014/main" id="{35B80CA3-BAEB-D942-9D96-ABEF488B78A0}"/>
              </a:ext>
            </a:extLst>
          </p:cNvPr>
          <p:cNvSpPr>
            <a:spLocks noGrp="1"/>
          </p:cNvSpPr>
          <p:nvPr>
            <p:ph idx="1"/>
          </p:nvPr>
        </p:nvSpPr>
        <p:spPr/>
        <p:txBody>
          <a:bodyPr/>
          <a:lstStyle/>
          <a:p>
            <a:endParaRPr lang="en-DK"/>
          </a:p>
        </p:txBody>
      </p:sp>
      <p:pic>
        <p:nvPicPr>
          <p:cNvPr id="4" name="Picture 3">
            <a:extLst>
              <a:ext uri="{FF2B5EF4-FFF2-40B4-BE49-F238E27FC236}">
                <a16:creationId xmlns:a16="http://schemas.microsoft.com/office/drawing/2014/main" id="{5D371AF1-FBDF-AF49-B1A3-6033E8878FAF}"/>
              </a:ext>
            </a:extLst>
          </p:cNvPr>
          <p:cNvPicPr>
            <a:picLocks noChangeAspect="1"/>
          </p:cNvPicPr>
          <p:nvPr/>
        </p:nvPicPr>
        <p:blipFill>
          <a:blip r:embed="rId2"/>
          <a:stretch>
            <a:fillRect/>
          </a:stretch>
        </p:blipFill>
        <p:spPr>
          <a:xfrm>
            <a:off x="1063752" y="2121408"/>
            <a:ext cx="3927614" cy="4344706"/>
          </a:xfrm>
          <a:prstGeom prst="rect">
            <a:avLst/>
          </a:prstGeom>
        </p:spPr>
      </p:pic>
      <p:sp>
        <p:nvSpPr>
          <p:cNvPr id="5" name="TextBox 4">
            <a:extLst>
              <a:ext uri="{FF2B5EF4-FFF2-40B4-BE49-F238E27FC236}">
                <a16:creationId xmlns:a16="http://schemas.microsoft.com/office/drawing/2014/main" id="{D17A60F9-B5D7-CE4C-82F7-B52975909895}"/>
              </a:ext>
            </a:extLst>
          </p:cNvPr>
          <p:cNvSpPr txBox="1"/>
          <p:nvPr/>
        </p:nvSpPr>
        <p:spPr>
          <a:xfrm>
            <a:off x="9052560" y="39469"/>
            <a:ext cx="2120837" cy="646331"/>
          </a:xfrm>
          <a:prstGeom prst="rect">
            <a:avLst/>
          </a:prstGeom>
          <a:noFill/>
        </p:spPr>
        <p:txBody>
          <a:bodyPr wrap="none" rtlCol="0">
            <a:spAutoFit/>
          </a:bodyPr>
          <a:lstStyle/>
          <a:p>
            <a:r>
              <a:rPr lang="en-DK" dirty="0">
                <a:solidFill>
                  <a:srgbClr val="0070C0"/>
                </a:solidFill>
              </a:rPr>
              <a:t>Blue = predictions</a:t>
            </a:r>
          </a:p>
          <a:p>
            <a:r>
              <a:rPr lang="en-DK" dirty="0"/>
              <a:t>Black = data</a:t>
            </a:r>
          </a:p>
        </p:txBody>
      </p:sp>
    </p:spTree>
    <p:extLst>
      <p:ext uri="{BB962C8B-B14F-4D97-AF65-F5344CB8AC3E}">
        <p14:creationId xmlns:p14="http://schemas.microsoft.com/office/powerpoint/2010/main" val="28752462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1802A-C940-E348-A2B5-D8D7C83EFF33}"/>
              </a:ext>
            </a:extLst>
          </p:cNvPr>
          <p:cNvSpPr>
            <a:spLocks noGrp="1"/>
          </p:cNvSpPr>
          <p:nvPr>
            <p:ph type="title"/>
          </p:nvPr>
        </p:nvSpPr>
        <p:spPr/>
        <p:txBody>
          <a:bodyPr/>
          <a:lstStyle/>
          <a:p>
            <a:r>
              <a:rPr lang="en-GB" dirty="0"/>
              <a:t>B</a:t>
            </a:r>
            <a:r>
              <a:rPr lang="en-DK" dirty="0"/>
              <a:t>ad examples: Predictive Checks</a:t>
            </a:r>
          </a:p>
        </p:txBody>
      </p:sp>
      <p:sp>
        <p:nvSpPr>
          <p:cNvPr id="3" name="Content Placeholder 2">
            <a:extLst>
              <a:ext uri="{FF2B5EF4-FFF2-40B4-BE49-F238E27FC236}">
                <a16:creationId xmlns:a16="http://schemas.microsoft.com/office/drawing/2014/main" id="{35B80CA3-BAEB-D942-9D96-ABEF488B78A0}"/>
              </a:ext>
            </a:extLst>
          </p:cNvPr>
          <p:cNvSpPr>
            <a:spLocks noGrp="1"/>
          </p:cNvSpPr>
          <p:nvPr>
            <p:ph idx="1"/>
          </p:nvPr>
        </p:nvSpPr>
        <p:spPr/>
        <p:txBody>
          <a:bodyPr/>
          <a:lstStyle/>
          <a:p>
            <a:endParaRPr lang="en-DK"/>
          </a:p>
        </p:txBody>
      </p:sp>
      <p:pic>
        <p:nvPicPr>
          <p:cNvPr id="4" name="Picture 3">
            <a:extLst>
              <a:ext uri="{FF2B5EF4-FFF2-40B4-BE49-F238E27FC236}">
                <a16:creationId xmlns:a16="http://schemas.microsoft.com/office/drawing/2014/main" id="{5D371AF1-FBDF-AF49-B1A3-6033E8878FAF}"/>
              </a:ext>
            </a:extLst>
          </p:cNvPr>
          <p:cNvPicPr>
            <a:picLocks noChangeAspect="1"/>
          </p:cNvPicPr>
          <p:nvPr/>
        </p:nvPicPr>
        <p:blipFill>
          <a:blip r:embed="rId2"/>
          <a:stretch>
            <a:fillRect/>
          </a:stretch>
        </p:blipFill>
        <p:spPr>
          <a:xfrm>
            <a:off x="1063752" y="2121408"/>
            <a:ext cx="3927614" cy="4344706"/>
          </a:xfrm>
          <a:prstGeom prst="rect">
            <a:avLst/>
          </a:prstGeom>
        </p:spPr>
      </p:pic>
      <p:pic>
        <p:nvPicPr>
          <p:cNvPr id="5" name="Picture 4">
            <a:extLst>
              <a:ext uri="{FF2B5EF4-FFF2-40B4-BE49-F238E27FC236}">
                <a16:creationId xmlns:a16="http://schemas.microsoft.com/office/drawing/2014/main" id="{333C80CF-56E7-D647-BB7C-B28AC5BF1510}"/>
              </a:ext>
            </a:extLst>
          </p:cNvPr>
          <p:cNvPicPr>
            <a:picLocks noChangeAspect="1"/>
          </p:cNvPicPr>
          <p:nvPr/>
        </p:nvPicPr>
        <p:blipFill>
          <a:blip r:embed="rId3"/>
          <a:stretch>
            <a:fillRect/>
          </a:stretch>
        </p:blipFill>
        <p:spPr>
          <a:xfrm>
            <a:off x="4787356" y="1959200"/>
            <a:ext cx="6551204" cy="4636237"/>
          </a:xfrm>
          <a:prstGeom prst="rect">
            <a:avLst/>
          </a:prstGeom>
        </p:spPr>
      </p:pic>
    </p:spTree>
    <p:extLst>
      <p:ext uri="{BB962C8B-B14F-4D97-AF65-F5344CB8AC3E}">
        <p14:creationId xmlns:p14="http://schemas.microsoft.com/office/powerpoint/2010/main" val="96047837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2E64-9BD0-2D45-A1F5-BBE39E956BC5}"/>
              </a:ext>
            </a:extLst>
          </p:cNvPr>
          <p:cNvSpPr>
            <a:spLocks noGrp="1"/>
          </p:cNvSpPr>
          <p:nvPr>
            <p:ph type="title"/>
          </p:nvPr>
        </p:nvSpPr>
        <p:spPr/>
        <p:txBody>
          <a:bodyPr/>
          <a:lstStyle/>
          <a:p>
            <a:r>
              <a:rPr lang="en-DK" dirty="0"/>
              <a:t>Bad (?) Examples: Prior posterior updates</a:t>
            </a:r>
          </a:p>
        </p:txBody>
      </p:sp>
      <p:sp>
        <p:nvSpPr>
          <p:cNvPr id="3" name="Content Placeholder 2">
            <a:extLst>
              <a:ext uri="{FF2B5EF4-FFF2-40B4-BE49-F238E27FC236}">
                <a16:creationId xmlns:a16="http://schemas.microsoft.com/office/drawing/2014/main" id="{2A6A67BC-B086-4D4C-85CA-C65DD3A0FD25}"/>
              </a:ext>
            </a:extLst>
          </p:cNvPr>
          <p:cNvSpPr>
            <a:spLocks noGrp="1"/>
          </p:cNvSpPr>
          <p:nvPr>
            <p:ph idx="1"/>
          </p:nvPr>
        </p:nvSpPr>
        <p:spPr/>
        <p:txBody>
          <a:bodyPr/>
          <a:lstStyle/>
          <a:p>
            <a:endParaRPr lang="en-DK" dirty="0"/>
          </a:p>
        </p:txBody>
      </p:sp>
      <p:pic>
        <p:nvPicPr>
          <p:cNvPr id="5" name="Picture 4">
            <a:extLst>
              <a:ext uri="{FF2B5EF4-FFF2-40B4-BE49-F238E27FC236}">
                <a16:creationId xmlns:a16="http://schemas.microsoft.com/office/drawing/2014/main" id="{CACC6CAB-F614-9746-9AE4-BB3F367A909A}"/>
              </a:ext>
            </a:extLst>
          </p:cNvPr>
          <p:cNvPicPr>
            <a:picLocks noChangeAspect="1"/>
          </p:cNvPicPr>
          <p:nvPr/>
        </p:nvPicPr>
        <p:blipFill>
          <a:blip r:embed="rId2"/>
          <a:stretch>
            <a:fillRect/>
          </a:stretch>
        </p:blipFill>
        <p:spPr>
          <a:xfrm>
            <a:off x="2166076" y="2121408"/>
            <a:ext cx="2425700" cy="4267200"/>
          </a:xfrm>
          <a:prstGeom prst="rect">
            <a:avLst/>
          </a:prstGeom>
        </p:spPr>
      </p:pic>
      <p:pic>
        <p:nvPicPr>
          <p:cNvPr id="6" name="Picture 5">
            <a:extLst>
              <a:ext uri="{FF2B5EF4-FFF2-40B4-BE49-F238E27FC236}">
                <a16:creationId xmlns:a16="http://schemas.microsoft.com/office/drawing/2014/main" id="{30193BD0-FF91-7C42-8543-4804000D7D1D}"/>
              </a:ext>
            </a:extLst>
          </p:cNvPr>
          <p:cNvPicPr>
            <a:picLocks noChangeAspect="1"/>
          </p:cNvPicPr>
          <p:nvPr/>
        </p:nvPicPr>
        <p:blipFill>
          <a:blip r:embed="rId3"/>
          <a:stretch>
            <a:fillRect/>
          </a:stretch>
        </p:blipFill>
        <p:spPr>
          <a:xfrm>
            <a:off x="2166076" y="2233168"/>
            <a:ext cx="2400300" cy="4140200"/>
          </a:xfrm>
          <a:prstGeom prst="rect">
            <a:avLst/>
          </a:prstGeom>
        </p:spPr>
      </p:pic>
      <p:pic>
        <p:nvPicPr>
          <p:cNvPr id="8" name="Picture 7">
            <a:extLst>
              <a:ext uri="{FF2B5EF4-FFF2-40B4-BE49-F238E27FC236}">
                <a16:creationId xmlns:a16="http://schemas.microsoft.com/office/drawing/2014/main" id="{D5ED8EDF-1E9D-B742-9449-FF9ECEC7D287}"/>
              </a:ext>
            </a:extLst>
          </p:cNvPr>
          <p:cNvPicPr>
            <a:picLocks noChangeAspect="1"/>
          </p:cNvPicPr>
          <p:nvPr/>
        </p:nvPicPr>
        <p:blipFill>
          <a:blip r:embed="rId4"/>
          <a:stretch>
            <a:fillRect/>
          </a:stretch>
        </p:blipFill>
        <p:spPr>
          <a:xfrm>
            <a:off x="2178776" y="2146808"/>
            <a:ext cx="2400300" cy="4241800"/>
          </a:xfrm>
          <a:prstGeom prst="rect">
            <a:avLst/>
          </a:prstGeom>
        </p:spPr>
      </p:pic>
      <p:sp>
        <p:nvSpPr>
          <p:cNvPr id="9" name="TextBox 8">
            <a:extLst>
              <a:ext uri="{FF2B5EF4-FFF2-40B4-BE49-F238E27FC236}">
                <a16:creationId xmlns:a16="http://schemas.microsoft.com/office/drawing/2014/main" id="{32FC568A-B65F-AA4F-8E15-CFECAC5C9CF3}"/>
              </a:ext>
            </a:extLst>
          </p:cNvPr>
          <p:cNvSpPr txBox="1"/>
          <p:nvPr/>
        </p:nvSpPr>
        <p:spPr>
          <a:xfrm>
            <a:off x="9966960" y="39469"/>
            <a:ext cx="1853200" cy="646331"/>
          </a:xfrm>
          <a:prstGeom prst="rect">
            <a:avLst/>
          </a:prstGeom>
          <a:noFill/>
        </p:spPr>
        <p:txBody>
          <a:bodyPr wrap="none" rtlCol="0">
            <a:spAutoFit/>
          </a:bodyPr>
          <a:lstStyle/>
          <a:p>
            <a:r>
              <a:rPr lang="en-DK" dirty="0">
                <a:solidFill>
                  <a:srgbClr val="0070C0"/>
                </a:solidFill>
              </a:rPr>
              <a:t>Blue = prior</a:t>
            </a:r>
            <a:endParaRPr lang="en-GB" dirty="0">
              <a:solidFill>
                <a:srgbClr val="FF0000"/>
              </a:solidFill>
            </a:endParaRPr>
          </a:p>
          <a:p>
            <a:r>
              <a:rPr lang="en-GB" dirty="0">
                <a:solidFill>
                  <a:srgbClr val="FF0000"/>
                </a:solidFill>
              </a:rPr>
              <a:t>R</a:t>
            </a:r>
            <a:r>
              <a:rPr lang="en-DK" dirty="0">
                <a:solidFill>
                  <a:srgbClr val="FF0000"/>
                </a:solidFill>
              </a:rPr>
              <a:t>ed = posterior</a:t>
            </a:r>
            <a:endParaRPr lang="en-DK" dirty="0">
              <a:solidFill>
                <a:srgbClr val="0070C0"/>
              </a:solidFill>
            </a:endParaRPr>
          </a:p>
        </p:txBody>
      </p:sp>
    </p:spTree>
    <p:extLst>
      <p:ext uri="{BB962C8B-B14F-4D97-AF65-F5344CB8AC3E}">
        <p14:creationId xmlns:p14="http://schemas.microsoft.com/office/powerpoint/2010/main" val="1369562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72E64-9BD0-2D45-A1F5-BBE39E956BC5}"/>
              </a:ext>
            </a:extLst>
          </p:cNvPr>
          <p:cNvSpPr>
            <a:spLocks noGrp="1"/>
          </p:cNvSpPr>
          <p:nvPr>
            <p:ph type="title"/>
          </p:nvPr>
        </p:nvSpPr>
        <p:spPr/>
        <p:txBody>
          <a:bodyPr/>
          <a:lstStyle/>
          <a:p>
            <a:r>
              <a:rPr lang="en-DK" dirty="0"/>
              <a:t>Bad (?) Examples: Prior posterior updates</a:t>
            </a:r>
          </a:p>
        </p:txBody>
      </p:sp>
      <p:sp>
        <p:nvSpPr>
          <p:cNvPr id="3" name="Content Placeholder 2">
            <a:extLst>
              <a:ext uri="{FF2B5EF4-FFF2-40B4-BE49-F238E27FC236}">
                <a16:creationId xmlns:a16="http://schemas.microsoft.com/office/drawing/2014/main" id="{2A6A67BC-B086-4D4C-85CA-C65DD3A0FD25}"/>
              </a:ext>
            </a:extLst>
          </p:cNvPr>
          <p:cNvSpPr>
            <a:spLocks noGrp="1"/>
          </p:cNvSpPr>
          <p:nvPr>
            <p:ph idx="1"/>
          </p:nvPr>
        </p:nvSpPr>
        <p:spPr/>
        <p:txBody>
          <a:bodyPr/>
          <a:lstStyle/>
          <a:p>
            <a:endParaRPr lang="en-DK" dirty="0"/>
          </a:p>
        </p:txBody>
      </p:sp>
      <p:pic>
        <p:nvPicPr>
          <p:cNvPr id="4" name="Picture 3">
            <a:extLst>
              <a:ext uri="{FF2B5EF4-FFF2-40B4-BE49-F238E27FC236}">
                <a16:creationId xmlns:a16="http://schemas.microsoft.com/office/drawing/2014/main" id="{986B2EFA-EAED-9340-A497-7081F3C618FC}"/>
              </a:ext>
            </a:extLst>
          </p:cNvPr>
          <p:cNvPicPr>
            <a:picLocks noChangeAspect="1"/>
          </p:cNvPicPr>
          <p:nvPr/>
        </p:nvPicPr>
        <p:blipFill>
          <a:blip r:embed="rId2"/>
          <a:stretch>
            <a:fillRect/>
          </a:stretch>
        </p:blipFill>
        <p:spPr>
          <a:xfrm>
            <a:off x="2952205" y="1367682"/>
            <a:ext cx="10058399" cy="4789714"/>
          </a:xfrm>
          <a:prstGeom prst="rect">
            <a:avLst/>
          </a:prstGeom>
        </p:spPr>
      </p:pic>
      <p:pic>
        <p:nvPicPr>
          <p:cNvPr id="11" name="Picture 10">
            <a:extLst>
              <a:ext uri="{FF2B5EF4-FFF2-40B4-BE49-F238E27FC236}">
                <a16:creationId xmlns:a16="http://schemas.microsoft.com/office/drawing/2014/main" id="{CB90EA7F-38FE-A944-A867-4232F0F83B75}"/>
              </a:ext>
            </a:extLst>
          </p:cNvPr>
          <p:cNvPicPr>
            <a:picLocks noChangeAspect="1"/>
          </p:cNvPicPr>
          <p:nvPr/>
        </p:nvPicPr>
        <p:blipFill>
          <a:blip r:embed="rId3"/>
          <a:stretch>
            <a:fillRect/>
          </a:stretch>
        </p:blipFill>
        <p:spPr>
          <a:xfrm>
            <a:off x="0" y="5480353"/>
            <a:ext cx="10058399" cy="691847"/>
          </a:xfrm>
          <a:prstGeom prst="rect">
            <a:avLst/>
          </a:prstGeom>
        </p:spPr>
      </p:pic>
      <p:sp>
        <p:nvSpPr>
          <p:cNvPr id="6" name="TextBox 5">
            <a:extLst>
              <a:ext uri="{FF2B5EF4-FFF2-40B4-BE49-F238E27FC236}">
                <a16:creationId xmlns:a16="http://schemas.microsoft.com/office/drawing/2014/main" id="{21FCD291-8E98-4143-9B95-F0D14A4835CA}"/>
              </a:ext>
            </a:extLst>
          </p:cNvPr>
          <p:cNvSpPr txBox="1"/>
          <p:nvPr/>
        </p:nvSpPr>
        <p:spPr>
          <a:xfrm>
            <a:off x="9888583" y="82437"/>
            <a:ext cx="1853200" cy="646331"/>
          </a:xfrm>
          <a:prstGeom prst="rect">
            <a:avLst/>
          </a:prstGeom>
          <a:noFill/>
        </p:spPr>
        <p:txBody>
          <a:bodyPr wrap="none" rtlCol="0">
            <a:spAutoFit/>
          </a:bodyPr>
          <a:lstStyle/>
          <a:p>
            <a:r>
              <a:rPr lang="en-DK" dirty="0">
                <a:solidFill>
                  <a:srgbClr val="0070C0"/>
                </a:solidFill>
              </a:rPr>
              <a:t>Blue = prior</a:t>
            </a:r>
            <a:endParaRPr lang="en-GB" dirty="0">
              <a:solidFill>
                <a:srgbClr val="FF0000"/>
              </a:solidFill>
            </a:endParaRPr>
          </a:p>
          <a:p>
            <a:r>
              <a:rPr lang="en-GB" dirty="0">
                <a:solidFill>
                  <a:srgbClr val="FF0000"/>
                </a:solidFill>
              </a:rPr>
              <a:t>R</a:t>
            </a:r>
            <a:r>
              <a:rPr lang="en-DK" dirty="0">
                <a:solidFill>
                  <a:srgbClr val="FF0000"/>
                </a:solidFill>
              </a:rPr>
              <a:t>ed = posterior</a:t>
            </a:r>
            <a:endParaRPr lang="en-DK" dirty="0">
              <a:solidFill>
                <a:srgbClr val="0070C0"/>
              </a:solidFill>
            </a:endParaRPr>
          </a:p>
        </p:txBody>
      </p:sp>
    </p:spTree>
    <p:extLst>
      <p:ext uri="{BB962C8B-B14F-4D97-AF65-F5344CB8AC3E}">
        <p14:creationId xmlns:p14="http://schemas.microsoft.com/office/powerpoint/2010/main" val="18611033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71911-2AF2-4E47-9B00-E4CB1124CB3F}"/>
              </a:ext>
            </a:extLst>
          </p:cNvPr>
          <p:cNvSpPr>
            <a:spLocks noGrp="1"/>
          </p:cNvSpPr>
          <p:nvPr>
            <p:ph type="title"/>
          </p:nvPr>
        </p:nvSpPr>
        <p:spPr/>
        <p:txBody>
          <a:bodyPr/>
          <a:lstStyle/>
          <a:p>
            <a:endParaRPr lang="en-DK"/>
          </a:p>
        </p:txBody>
      </p:sp>
      <p:pic>
        <p:nvPicPr>
          <p:cNvPr id="5" name="Billede 5">
            <a:extLst>
              <a:ext uri="{FF2B5EF4-FFF2-40B4-BE49-F238E27FC236}">
                <a16:creationId xmlns:a16="http://schemas.microsoft.com/office/drawing/2014/main" id="{D4EC331D-4948-4964-B872-78C26DA21EF3}"/>
              </a:ext>
            </a:extLst>
          </p:cNvPr>
          <p:cNvPicPr>
            <a:picLocks noGrp="1" noChangeAspect="1"/>
          </p:cNvPicPr>
          <p:nvPr>
            <p:ph idx="1"/>
          </p:nvPr>
        </p:nvPicPr>
        <p:blipFill>
          <a:blip r:embed="rId2"/>
          <a:stretch>
            <a:fillRect/>
          </a:stretch>
        </p:blipFill>
        <p:spPr>
          <a:xfrm>
            <a:off x="1935940" y="963640"/>
            <a:ext cx="8320308" cy="5681116"/>
          </a:xfrm>
        </p:spPr>
      </p:pic>
      <p:sp>
        <p:nvSpPr>
          <p:cNvPr id="3" name="TextBox 2">
            <a:extLst>
              <a:ext uri="{FF2B5EF4-FFF2-40B4-BE49-F238E27FC236}">
                <a16:creationId xmlns:a16="http://schemas.microsoft.com/office/drawing/2014/main" id="{8F4F9E9B-C8F4-6D68-AAE1-6A5AB654E456}"/>
              </a:ext>
            </a:extLst>
          </p:cNvPr>
          <p:cNvSpPr txBox="1"/>
          <p:nvPr/>
        </p:nvSpPr>
        <p:spPr>
          <a:xfrm>
            <a:off x="849086" y="163286"/>
            <a:ext cx="2140330" cy="369332"/>
          </a:xfrm>
          <a:prstGeom prst="rect">
            <a:avLst/>
          </a:prstGeom>
          <a:noFill/>
        </p:spPr>
        <p:txBody>
          <a:bodyPr wrap="none" rtlCol="0">
            <a:spAutoFit/>
          </a:bodyPr>
          <a:lstStyle/>
          <a:p>
            <a:r>
              <a:rPr lang="en-DK" dirty="0"/>
              <a:t>What about these?</a:t>
            </a:r>
          </a:p>
        </p:txBody>
      </p:sp>
    </p:spTree>
    <p:extLst>
      <p:ext uri="{BB962C8B-B14F-4D97-AF65-F5344CB8AC3E}">
        <p14:creationId xmlns:p14="http://schemas.microsoft.com/office/powerpoint/2010/main" val="24384471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7EF38-785B-7A41-AB65-4B7E72A41EC8}"/>
              </a:ext>
            </a:extLst>
          </p:cNvPr>
          <p:cNvSpPr>
            <a:spLocks noGrp="1"/>
          </p:cNvSpPr>
          <p:nvPr>
            <p:ph type="title"/>
          </p:nvPr>
        </p:nvSpPr>
        <p:spPr/>
        <p:txBody>
          <a:bodyPr/>
          <a:lstStyle/>
          <a:p>
            <a:r>
              <a:rPr lang="en-DK" dirty="0"/>
              <a:t>Discussion</a:t>
            </a:r>
          </a:p>
        </p:txBody>
      </p:sp>
      <p:sp>
        <p:nvSpPr>
          <p:cNvPr id="3" name="Content Placeholder 2">
            <a:extLst>
              <a:ext uri="{FF2B5EF4-FFF2-40B4-BE49-F238E27FC236}">
                <a16:creationId xmlns:a16="http://schemas.microsoft.com/office/drawing/2014/main" id="{23AA8CA2-F1B2-F549-9F7C-B763084F112F}"/>
              </a:ext>
            </a:extLst>
          </p:cNvPr>
          <p:cNvSpPr>
            <a:spLocks noGrp="1"/>
          </p:cNvSpPr>
          <p:nvPr>
            <p:ph idx="1"/>
          </p:nvPr>
        </p:nvSpPr>
        <p:spPr/>
        <p:txBody>
          <a:bodyPr vert="horz" lIns="91440" tIns="45720" rIns="91440" bIns="45720" rtlCol="0" anchor="t">
            <a:normAutofit fontScale="92500" lnSpcReduction="10000"/>
          </a:bodyPr>
          <a:lstStyle/>
          <a:p>
            <a:r>
              <a:rPr lang="en-DK" dirty="0"/>
              <a:t>Q: </a:t>
            </a:r>
            <a:r>
              <a:rPr lang="en-GB" dirty="0"/>
              <a:t>How do we set priors (in this very simplified situation?)</a:t>
            </a:r>
          </a:p>
          <a:p>
            <a:endParaRPr lang="en-GB" dirty="0"/>
          </a:p>
          <a:p>
            <a:pPr lvl="1"/>
            <a:r>
              <a:rPr lang="en-GB" dirty="0"/>
              <a:t>We always know something (thinking of the scale is key)</a:t>
            </a:r>
          </a:p>
          <a:p>
            <a:pPr lvl="1"/>
            <a:r>
              <a:rPr lang="en-GB" dirty="0"/>
              <a:t>Setting priors is less subjective than you think</a:t>
            </a:r>
          </a:p>
          <a:p>
            <a:pPr lvl="1"/>
            <a:r>
              <a:rPr lang="en-GB" dirty="0"/>
              <a:t>Systematic workflow to assess the implications of your priors and adjust them (and more later)</a:t>
            </a:r>
          </a:p>
          <a:p>
            <a:pPr lvl="2"/>
            <a:endParaRPr lang="en-GB" dirty="0"/>
          </a:p>
          <a:p>
            <a:pPr lvl="2"/>
            <a:r>
              <a:rPr lang="en-GB" dirty="0"/>
              <a:t>Relate to known scales for the parameters</a:t>
            </a:r>
          </a:p>
          <a:p>
            <a:pPr lvl="2"/>
            <a:endParaRPr lang="en-GB" dirty="0"/>
          </a:p>
          <a:p>
            <a:pPr lvl="2"/>
            <a:r>
              <a:rPr lang="en-GB" dirty="0"/>
              <a:t>Relate to predicted outcome scales and what you know about them</a:t>
            </a:r>
          </a:p>
          <a:p>
            <a:pPr lvl="3"/>
            <a:r>
              <a:rPr lang="en-GB" dirty="0"/>
              <a:t>Scaling can be your friend</a:t>
            </a:r>
          </a:p>
          <a:p>
            <a:pPr lvl="3"/>
            <a:endParaRPr lang="en-GB" dirty="0"/>
          </a:p>
          <a:p>
            <a:pPr lvl="2"/>
            <a:r>
              <a:rPr lang="en-GB" dirty="0"/>
              <a:t>Make sure that the model is learning</a:t>
            </a:r>
          </a:p>
          <a:p>
            <a:pPr lvl="2"/>
            <a:endParaRPr lang="en-GB" dirty="0"/>
          </a:p>
          <a:p>
            <a:pPr lvl="2"/>
            <a:r>
              <a:rPr lang="en-GB" dirty="0"/>
              <a:t>You can always test for how robust your inference is by changing priors and re-running (see later slides)</a:t>
            </a:r>
          </a:p>
          <a:p>
            <a:endParaRPr lang="en-GB" dirty="0"/>
          </a:p>
          <a:p>
            <a:endParaRPr lang="en-GB" dirty="0"/>
          </a:p>
        </p:txBody>
      </p:sp>
    </p:spTree>
    <p:extLst>
      <p:ext uri="{BB962C8B-B14F-4D97-AF65-F5344CB8AC3E}">
        <p14:creationId xmlns:p14="http://schemas.microsoft.com/office/powerpoint/2010/main" val="1591874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F4BA3-34E6-3D4C-B96E-C0EC641FC23C}"/>
              </a:ext>
            </a:extLst>
          </p:cNvPr>
          <p:cNvSpPr>
            <a:spLocks noGrp="1"/>
          </p:cNvSpPr>
          <p:nvPr>
            <p:ph type="title"/>
          </p:nvPr>
        </p:nvSpPr>
        <p:spPr/>
        <p:txBody>
          <a:bodyPr/>
          <a:lstStyle/>
          <a:p>
            <a:r>
              <a:rPr lang="en-DK" dirty="0"/>
              <a:t>Basic terminology</a:t>
            </a:r>
          </a:p>
        </p:txBody>
      </p:sp>
      <p:sp>
        <p:nvSpPr>
          <p:cNvPr id="3" name="Content Placeholder 2">
            <a:extLst>
              <a:ext uri="{FF2B5EF4-FFF2-40B4-BE49-F238E27FC236}">
                <a16:creationId xmlns:a16="http://schemas.microsoft.com/office/drawing/2014/main" id="{7FA16013-120C-434A-A109-14EAF9B77EAE}"/>
              </a:ext>
            </a:extLst>
          </p:cNvPr>
          <p:cNvSpPr>
            <a:spLocks noGrp="1"/>
          </p:cNvSpPr>
          <p:nvPr>
            <p:ph idx="1"/>
          </p:nvPr>
        </p:nvSpPr>
        <p:spPr/>
        <p:txBody>
          <a:bodyPr/>
          <a:lstStyle/>
          <a:p>
            <a:r>
              <a:rPr lang="en-DK" dirty="0"/>
              <a:t>The probability of a theory (parameter values) given the data is </a:t>
            </a:r>
          </a:p>
          <a:p>
            <a:endParaRPr lang="en-DK" dirty="0"/>
          </a:p>
        </p:txBody>
      </p:sp>
      <p:sp>
        <p:nvSpPr>
          <p:cNvPr id="4" name="Oval 3">
            <a:extLst>
              <a:ext uri="{FF2B5EF4-FFF2-40B4-BE49-F238E27FC236}">
                <a16:creationId xmlns:a16="http://schemas.microsoft.com/office/drawing/2014/main" id="{80968412-2B67-F74D-8AC1-F00500B8777D}"/>
              </a:ext>
            </a:extLst>
          </p:cNvPr>
          <p:cNvSpPr/>
          <p:nvPr/>
        </p:nvSpPr>
        <p:spPr>
          <a:xfrm>
            <a:off x="822069" y="3537325"/>
            <a:ext cx="2270588" cy="1609344"/>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DK" dirty="0"/>
              <a:t>Prior: What we already knew </a:t>
            </a:r>
          </a:p>
          <a:p>
            <a:pPr algn="ctr"/>
            <a:endParaRPr lang="en-DK" dirty="0"/>
          </a:p>
        </p:txBody>
      </p:sp>
      <p:sp>
        <p:nvSpPr>
          <p:cNvPr id="5" name="Oval 4">
            <a:extLst>
              <a:ext uri="{FF2B5EF4-FFF2-40B4-BE49-F238E27FC236}">
                <a16:creationId xmlns:a16="http://schemas.microsoft.com/office/drawing/2014/main" id="{BA27DB64-E3B6-9A49-B849-375991EBA083}"/>
              </a:ext>
            </a:extLst>
          </p:cNvPr>
          <p:cNvSpPr/>
          <p:nvPr/>
        </p:nvSpPr>
        <p:spPr>
          <a:xfrm>
            <a:off x="4364804" y="3537325"/>
            <a:ext cx="2270588" cy="1609344"/>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DK" dirty="0"/>
              <a:t>Likelihood: What the data tells us</a:t>
            </a:r>
          </a:p>
        </p:txBody>
      </p:sp>
      <p:sp>
        <p:nvSpPr>
          <p:cNvPr id="6" name="Oval 5">
            <a:extLst>
              <a:ext uri="{FF2B5EF4-FFF2-40B4-BE49-F238E27FC236}">
                <a16:creationId xmlns:a16="http://schemas.microsoft.com/office/drawing/2014/main" id="{F2EB8434-CB8E-F34B-83AB-D7BB9BBD8D5B}"/>
              </a:ext>
            </a:extLst>
          </p:cNvPr>
          <p:cNvSpPr/>
          <p:nvPr/>
        </p:nvSpPr>
        <p:spPr>
          <a:xfrm>
            <a:off x="8384509" y="3537325"/>
            <a:ext cx="2270588" cy="1609344"/>
          </a:xfrm>
          <a:prstGeom prst="ellips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r>
              <a:rPr lang="en-DK" dirty="0"/>
              <a:t>Posterior: What we know now</a:t>
            </a:r>
          </a:p>
        </p:txBody>
      </p:sp>
      <p:sp>
        <p:nvSpPr>
          <p:cNvPr id="7" name="TextBox 6">
            <a:extLst>
              <a:ext uri="{FF2B5EF4-FFF2-40B4-BE49-F238E27FC236}">
                <a16:creationId xmlns:a16="http://schemas.microsoft.com/office/drawing/2014/main" id="{5BBA988D-923C-2348-911B-E10539A408B0}"/>
              </a:ext>
            </a:extLst>
          </p:cNvPr>
          <p:cNvSpPr txBox="1"/>
          <p:nvPr/>
        </p:nvSpPr>
        <p:spPr>
          <a:xfrm>
            <a:off x="3514754" y="4146535"/>
            <a:ext cx="335348" cy="369332"/>
          </a:xfrm>
          <a:prstGeom prst="rect">
            <a:avLst/>
          </a:prstGeom>
          <a:noFill/>
        </p:spPr>
        <p:txBody>
          <a:bodyPr wrap="none" rtlCol="0">
            <a:spAutoFit/>
          </a:bodyPr>
          <a:lstStyle/>
          <a:p>
            <a:r>
              <a:rPr lang="en-DK" dirty="0"/>
              <a:t>X</a:t>
            </a:r>
          </a:p>
        </p:txBody>
      </p:sp>
      <p:sp>
        <p:nvSpPr>
          <p:cNvPr id="8" name="TextBox 7">
            <a:extLst>
              <a:ext uri="{FF2B5EF4-FFF2-40B4-BE49-F238E27FC236}">
                <a16:creationId xmlns:a16="http://schemas.microsoft.com/office/drawing/2014/main" id="{8C11B181-3E8E-2449-8344-E87FE3397A40}"/>
              </a:ext>
            </a:extLst>
          </p:cNvPr>
          <p:cNvSpPr txBox="1"/>
          <p:nvPr/>
        </p:nvSpPr>
        <p:spPr>
          <a:xfrm>
            <a:off x="7479586" y="4146535"/>
            <a:ext cx="338554" cy="369332"/>
          </a:xfrm>
          <a:prstGeom prst="rect">
            <a:avLst/>
          </a:prstGeom>
          <a:noFill/>
        </p:spPr>
        <p:txBody>
          <a:bodyPr wrap="none" rtlCol="0">
            <a:spAutoFit/>
          </a:bodyPr>
          <a:lstStyle/>
          <a:p>
            <a:r>
              <a:rPr lang="en-DK" dirty="0"/>
              <a:t>=</a:t>
            </a:r>
          </a:p>
        </p:txBody>
      </p:sp>
      <p:sp>
        <p:nvSpPr>
          <p:cNvPr id="9" name="TextBox 8">
            <a:extLst>
              <a:ext uri="{FF2B5EF4-FFF2-40B4-BE49-F238E27FC236}">
                <a16:creationId xmlns:a16="http://schemas.microsoft.com/office/drawing/2014/main" id="{838D4072-0EE6-7D4D-B709-6A842F1DE14C}"/>
              </a:ext>
            </a:extLst>
          </p:cNvPr>
          <p:cNvSpPr txBox="1"/>
          <p:nvPr/>
        </p:nvSpPr>
        <p:spPr>
          <a:xfrm>
            <a:off x="5524367" y="6094612"/>
            <a:ext cx="5720284" cy="646331"/>
          </a:xfrm>
          <a:prstGeom prst="rect">
            <a:avLst/>
          </a:prstGeom>
          <a:noFill/>
        </p:spPr>
        <p:txBody>
          <a:bodyPr wrap="none" rtlCol="0">
            <a:spAutoFit/>
          </a:bodyPr>
          <a:lstStyle/>
          <a:p>
            <a:r>
              <a:rPr lang="en-GB" dirty="0">
                <a:hlinkClick r:id="rId2" tooltip="https://www.youtube.com/watch?v=HZGCoVF3YvM">
                  <a:extLst>
                    <a:ext uri="{A12FA001-AC4F-418D-AE19-62706E023703}">
                      <ahyp:hlinkClr xmlns:ahyp="http://schemas.microsoft.com/office/drawing/2018/hyperlinkcolor" val="tx"/>
                    </a:ext>
                  </a:extLst>
                </a:hlinkClick>
              </a:rPr>
              <a:t>3Blue1Brown on Bayes Theorem</a:t>
            </a:r>
          </a:p>
          <a:p>
            <a:r>
              <a:rPr lang="en-GB" u="sng" dirty="0">
                <a:hlinkClick r:id="rId2" tooltip="https://www.youtube.com/watch?v=HZGCoVF3YvM"/>
              </a:rPr>
              <a:t>https://www.youtube.com/watch?v=HZGCoVF3YvM</a:t>
            </a:r>
            <a:endParaRPr lang="en-DK" dirty="0"/>
          </a:p>
        </p:txBody>
      </p:sp>
    </p:spTree>
    <p:extLst>
      <p:ext uri="{BB962C8B-B14F-4D97-AF65-F5344CB8AC3E}">
        <p14:creationId xmlns:p14="http://schemas.microsoft.com/office/powerpoint/2010/main" val="180198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94BF4D-5DD1-F54B-B794-A03E5B96D548}"/>
              </a:ext>
            </a:extLst>
          </p:cNvPr>
          <p:cNvSpPr>
            <a:spLocks noGrp="1"/>
          </p:cNvSpPr>
          <p:nvPr>
            <p:ph type="title"/>
          </p:nvPr>
        </p:nvSpPr>
        <p:spPr/>
        <p:txBody>
          <a:bodyPr/>
          <a:lstStyle/>
          <a:p>
            <a:r>
              <a:rPr lang="en-DK" dirty="0"/>
              <a:t>Take home for now</a:t>
            </a:r>
          </a:p>
        </p:txBody>
      </p:sp>
      <p:sp>
        <p:nvSpPr>
          <p:cNvPr id="3" name="Content Placeholder 2">
            <a:extLst>
              <a:ext uri="{FF2B5EF4-FFF2-40B4-BE49-F238E27FC236}">
                <a16:creationId xmlns:a16="http://schemas.microsoft.com/office/drawing/2014/main" id="{84657E20-D405-F841-8EC1-98B2535B15B8}"/>
              </a:ext>
            </a:extLst>
          </p:cNvPr>
          <p:cNvSpPr>
            <a:spLocks noGrp="1"/>
          </p:cNvSpPr>
          <p:nvPr>
            <p:ph idx="1"/>
          </p:nvPr>
        </p:nvSpPr>
        <p:spPr/>
        <p:txBody>
          <a:bodyPr/>
          <a:lstStyle/>
          <a:p>
            <a:r>
              <a:rPr lang="en-DK" dirty="0"/>
              <a:t>Model things one step at a time</a:t>
            </a:r>
          </a:p>
          <a:p>
            <a:endParaRPr lang="en-DK" dirty="0"/>
          </a:p>
          <a:p>
            <a:r>
              <a:rPr lang="en-DK" dirty="0"/>
              <a:t>Use the information you have (and you always have information!)</a:t>
            </a:r>
          </a:p>
          <a:p>
            <a:endParaRPr lang="en-DK" dirty="0"/>
          </a:p>
          <a:p>
            <a:r>
              <a:rPr lang="en-DK" dirty="0"/>
              <a:t>Obsessively check what you are telling the model</a:t>
            </a:r>
          </a:p>
          <a:p>
            <a:endParaRPr lang="en-DK" dirty="0"/>
          </a:p>
          <a:p>
            <a:r>
              <a:rPr lang="en-DK" dirty="0"/>
              <a:t>Don’t be afraid to change and adjust your models</a:t>
            </a:r>
          </a:p>
        </p:txBody>
      </p:sp>
    </p:spTree>
    <p:extLst>
      <p:ext uri="{BB962C8B-B14F-4D97-AF65-F5344CB8AC3E}">
        <p14:creationId xmlns:p14="http://schemas.microsoft.com/office/powerpoint/2010/main" val="350978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82411E7-8B28-EE4B-8B5E-35833FB378F2}"/>
              </a:ext>
            </a:extLst>
          </p:cNvPr>
          <p:cNvSpPr>
            <a:spLocks noGrp="1"/>
          </p:cNvSpPr>
          <p:nvPr>
            <p:ph type="title"/>
          </p:nvPr>
        </p:nvSpPr>
        <p:spPr/>
        <p:txBody>
          <a:bodyPr/>
          <a:lstStyle/>
          <a:p>
            <a:r>
              <a:rPr lang="en-DK" dirty="0"/>
              <a:t>Assessing contrasts</a:t>
            </a:r>
          </a:p>
        </p:txBody>
      </p:sp>
      <p:sp>
        <p:nvSpPr>
          <p:cNvPr id="5" name="Text Placeholder 4">
            <a:extLst>
              <a:ext uri="{FF2B5EF4-FFF2-40B4-BE49-F238E27FC236}">
                <a16:creationId xmlns:a16="http://schemas.microsoft.com/office/drawing/2014/main" id="{BABDF026-D23B-D247-AB14-B2A6FB500079}"/>
              </a:ext>
            </a:extLst>
          </p:cNvPr>
          <p:cNvSpPr>
            <a:spLocks noGrp="1"/>
          </p:cNvSpPr>
          <p:nvPr>
            <p:ph type="body" idx="1"/>
          </p:nvPr>
        </p:nvSpPr>
        <p:spPr/>
        <p:txBody>
          <a:bodyPr/>
          <a:lstStyle/>
          <a:p>
            <a:endParaRPr lang="en-DK"/>
          </a:p>
        </p:txBody>
      </p:sp>
    </p:spTree>
    <p:extLst>
      <p:ext uri="{BB962C8B-B14F-4D97-AF65-F5344CB8AC3E}">
        <p14:creationId xmlns:p14="http://schemas.microsoft.com/office/powerpoint/2010/main" val="4273798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5166F-6E6E-804D-9626-1B3FD3BD6A91}"/>
              </a:ext>
            </a:extLst>
          </p:cNvPr>
          <p:cNvSpPr>
            <a:spLocks noGrp="1"/>
          </p:cNvSpPr>
          <p:nvPr>
            <p:ph type="title"/>
          </p:nvPr>
        </p:nvSpPr>
        <p:spPr/>
        <p:txBody>
          <a:bodyPr/>
          <a:lstStyle/>
          <a:p>
            <a:r>
              <a:rPr lang="en-DK" dirty="0"/>
              <a:t>Assessing contrasts</a:t>
            </a:r>
          </a:p>
        </p:txBody>
      </p:sp>
      <p:sp>
        <p:nvSpPr>
          <p:cNvPr id="3" name="Content Placeholder 2">
            <a:extLst>
              <a:ext uri="{FF2B5EF4-FFF2-40B4-BE49-F238E27FC236}">
                <a16:creationId xmlns:a16="http://schemas.microsoft.com/office/drawing/2014/main" id="{21B4DEA1-7881-5445-B769-97D7A9B197DF}"/>
              </a:ext>
            </a:extLst>
          </p:cNvPr>
          <p:cNvSpPr>
            <a:spLocks noGrp="1"/>
          </p:cNvSpPr>
          <p:nvPr>
            <p:ph sz="half" idx="1"/>
          </p:nvPr>
        </p:nvSpPr>
        <p:spPr/>
        <p:txBody>
          <a:bodyPr>
            <a:normAutofit/>
          </a:bodyPr>
          <a:lstStyle/>
          <a:p>
            <a:r>
              <a:rPr lang="en-DK" dirty="0"/>
              <a:t>We are interested in the contrast between registers (ADS and IDS)</a:t>
            </a:r>
          </a:p>
          <a:p>
            <a:endParaRPr lang="en-GB" dirty="0"/>
          </a:p>
          <a:p>
            <a:r>
              <a:rPr lang="en-GB" dirty="0"/>
              <a:t>A</a:t>
            </a:r>
            <a:r>
              <a:rPr lang="en-DK" dirty="0"/>
              <a:t>rticulation_f2 &lt;- bf(Articulation ~ 1 + Register) </a:t>
            </a:r>
          </a:p>
          <a:p>
            <a:pPr lvl="1"/>
            <a:r>
              <a:rPr lang="en-GB" dirty="0"/>
              <a:t>Articulation ~ Normal(mu, sigma)</a:t>
            </a:r>
          </a:p>
          <a:p>
            <a:pPr lvl="1"/>
            <a:r>
              <a:rPr lang="en-GB" b="1" dirty="0">
                <a:solidFill>
                  <a:srgbClr val="FF0000"/>
                </a:solidFill>
              </a:rPr>
              <a:t>Mu = Intercept + b * Register</a:t>
            </a:r>
          </a:p>
          <a:p>
            <a:pPr lvl="1"/>
            <a:r>
              <a:rPr lang="en-GB" dirty="0"/>
              <a:t>Intercept = ?</a:t>
            </a:r>
          </a:p>
          <a:p>
            <a:pPr lvl="1"/>
            <a:r>
              <a:rPr lang="en-GB" dirty="0"/>
              <a:t>B = ?</a:t>
            </a:r>
          </a:p>
          <a:p>
            <a:pPr lvl="1"/>
            <a:r>
              <a:rPr lang="en-GB" dirty="0"/>
              <a:t>Sigma = ?</a:t>
            </a:r>
            <a:endParaRPr lang="en-DK" dirty="0"/>
          </a:p>
          <a:p>
            <a:endParaRPr lang="en-GB" dirty="0"/>
          </a:p>
          <a:p>
            <a:endParaRPr lang="en-DK" dirty="0"/>
          </a:p>
          <a:p>
            <a:endParaRPr lang="en-DK" dirty="0"/>
          </a:p>
          <a:p>
            <a:endParaRPr lang="en-DK" dirty="0"/>
          </a:p>
          <a:p>
            <a:endParaRPr lang="en-DK" dirty="0"/>
          </a:p>
        </p:txBody>
      </p:sp>
      <p:sp>
        <p:nvSpPr>
          <p:cNvPr id="5" name="Content Placeholder 4">
            <a:extLst>
              <a:ext uri="{FF2B5EF4-FFF2-40B4-BE49-F238E27FC236}">
                <a16:creationId xmlns:a16="http://schemas.microsoft.com/office/drawing/2014/main" id="{D92F2247-9CE4-984F-9A5D-2930BD3D588B}"/>
              </a:ext>
            </a:extLst>
          </p:cNvPr>
          <p:cNvSpPr>
            <a:spLocks noGrp="1"/>
          </p:cNvSpPr>
          <p:nvPr>
            <p:ph sz="half" idx="2"/>
          </p:nvPr>
        </p:nvSpPr>
        <p:spPr/>
        <p:txBody>
          <a:bodyPr>
            <a:normAutofit/>
          </a:bodyPr>
          <a:lstStyle/>
          <a:p>
            <a:endParaRPr lang="en-GB" dirty="0"/>
          </a:p>
          <a:p>
            <a:pPr marL="0" indent="0">
              <a:buNone/>
            </a:pPr>
            <a:r>
              <a:rPr lang="en-GB" dirty="0"/>
              <a:t>g</a:t>
            </a:r>
            <a:r>
              <a:rPr lang="en-DK" dirty="0"/>
              <a:t>et_prior(Articulation_f2, data, family = gaussian)</a:t>
            </a:r>
          </a:p>
          <a:p>
            <a:endParaRPr lang="en-DK" dirty="0"/>
          </a:p>
          <a:p>
            <a:pPr lvl="1"/>
            <a:r>
              <a:rPr lang="en-DK" dirty="0"/>
              <a:t>Intercept (mean expected value of articulation when register is 0)</a:t>
            </a:r>
          </a:p>
          <a:p>
            <a:pPr lvl="1"/>
            <a:r>
              <a:rPr lang="en-GB" b="1" dirty="0">
                <a:solidFill>
                  <a:srgbClr val="FF0000"/>
                </a:solidFill>
              </a:rPr>
              <a:t>B</a:t>
            </a:r>
            <a:r>
              <a:rPr lang="en-DK" b="1" dirty="0">
                <a:solidFill>
                  <a:srgbClr val="FF0000"/>
                </a:solidFill>
              </a:rPr>
              <a:t> </a:t>
            </a:r>
            <a:r>
              <a:rPr lang="en-DK" dirty="0"/>
              <a:t>(mean expected difference between register = 1 and register = 0, IDS &amp; ADS)</a:t>
            </a:r>
          </a:p>
          <a:p>
            <a:pPr lvl="1"/>
            <a:r>
              <a:rPr lang="en-DK" dirty="0"/>
              <a:t>Sigma (or average expected error when predicting datapoints from MU)</a:t>
            </a:r>
          </a:p>
        </p:txBody>
      </p:sp>
      <p:sp>
        <p:nvSpPr>
          <p:cNvPr id="4" name="TextBox 3">
            <a:extLst>
              <a:ext uri="{FF2B5EF4-FFF2-40B4-BE49-F238E27FC236}">
                <a16:creationId xmlns:a16="http://schemas.microsoft.com/office/drawing/2014/main" id="{4B07B4EA-77EE-1442-9995-474CCCA495ED}"/>
              </a:ext>
            </a:extLst>
          </p:cNvPr>
          <p:cNvSpPr txBox="1"/>
          <p:nvPr/>
        </p:nvSpPr>
        <p:spPr>
          <a:xfrm>
            <a:off x="8794596" y="6373368"/>
            <a:ext cx="2333652" cy="369332"/>
          </a:xfrm>
          <a:prstGeom prst="rect">
            <a:avLst/>
          </a:prstGeom>
          <a:noFill/>
        </p:spPr>
        <p:txBody>
          <a:bodyPr wrap="none" rtlCol="0">
            <a:spAutoFit/>
          </a:bodyPr>
          <a:lstStyle/>
          <a:p>
            <a:r>
              <a:rPr lang="en-DK" dirty="0"/>
              <a:t>N:B. same as a t-test!</a:t>
            </a:r>
          </a:p>
        </p:txBody>
      </p:sp>
    </p:spTree>
    <p:extLst>
      <p:ext uri="{BB962C8B-B14F-4D97-AF65-F5344CB8AC3E}">
        <p14:creationId xmlns:p14="http://schemas.microsoft.com/office/powerpoint/2010/main" val="181474753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94672B-34F1-D449-B108-418C7370694B}"/>
              </a:ext>
            </a:extLst>
          </p:cNvPr>
          <p:cNvSpPr>
            <a:spLocks noGrp="1"/>
          </p:cNvSpPr>
          <p:nvPr>
            <p:ph type="title"/>
          </p:nvPr>
        </p:nvSpPr>
        <p:spPr/>
        <p:txBody>
          <a:bodyPr/>
          <a:lstStyle/>
          <a:p>
            <a:endParaRPr lang="en-DK"/>
          </a:p>
        </p:txBody>
      </p:sp>
      <p:sp>
        <p:nvSpPr>
          <p:cNvPr id="7" name="Content Placeholder 6">
            <a:extLst>
              <a:ext uri="{FF2B5EF4-FFF2-40B4-BE49-F238E27FC236}">
                <a16:creationId xmlns:a16="http://schemas.microsoft.com/office/drawing/2014/main" id="{21587B7A-9C16-1648-A155-C4B6D5B3EBA4}"/>
              </a:ext>
            </a:extLst>
          </p:cNvPr>
          <p:cNvSpPr>
            <a:spLocks noGrp="1"/>
          </p:cNvSpPr>
          <p:nvPr>
            <p:ph idx="1"/>
          </p:nvPr>
        </p:nvSpPr>
        <p:spPr/>
        <p:txBody>
          <a:bodyPr/>
          <a:lstStyle/>
          <a:p>
            <a:endParaRPr lang="en-DK"/>
          </a:p>
        </p:txBody>
      </p:sp>
      <p:pic>
        <p:nvPicPr>
          <p:cNvPr id="5" name="Picture 4">
            <a:extLst>
              <a:ext uri="{FF2B5EF4-FFF2-40B4-BE49-F238E27FC236}">
                <a16:creationId xmlns:a16="http://schemas.microsoft.com/office/drawing/2014/main" id="{09CA1B0F-8430-E04F-83CB-7C70CF46E560}"/>
              </a:ext>
            </a:extLst>
          </p:cNvPr>
          <p:cNvPicPr>
            <a:picLocks noChangeAspect="1"/>
          </p:cNvPicPr>
          <p:nvPr/>
        </p:nvPicPr>
        <p:blipFill>
          <a:blip r:embed="rId2"/>
          <a:stretch>
            <a:fillRect/>
          </a:stretch>
        </p:blipFill>
        <p:spPr>
          <a:xfrm>
            <a:off x="5299188" y="3689884"/>
            <a:ext cx="2692400" cy="2489200"/>
          </a:xfrm>
          <a:prstGeom prst="rect">
            <a:avLst/>
          </a:prstGeom>
        </p:spPr>
      </p:pic>
    </p:spTree>
    <p:extLst>
      <p:ext uri="{BB962C8B-B14F-4D97-AF65-F5344CB8AC3E}">
        <p14:creationId xmlns:p14="http://schemas.microsoft.com/office/powerpoint/2010/main" val="25065093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C94672B-34F1-D449-B108-418C7370694B}"/>
              </a:ext>
            </a:extLst>
          </p:cNvPr>
          <p:cNvSpPr>
            <a:spLocks noGrp="1"/>
          </p:cNvSpPr>
          <p:nvPr>
            <p:ph type="title"/>
          </p:nvPr>
        </p:nvSpPr>
        <p:spPr/>
        <p:txBody>
          <a:bodyPr/>
          <a:lstStyle/>
          <a:p>
            <a:endParaRPr lang="en-DK"/>
          </a:p>
        </p:txBody>
      </p:sp>
      <p:sp>
        <p:nvSpPr>
          <p:cNvPr id="7" name="Content Placeholder 6">
            <a:extLst>
              <a:ext uri="{FF2B5EF4-FFF2-40B4-BE49-F238E27FC236}">
                <a16:creationId xmlns:a16="http://schemas.microsoft.com/office/drawing/2014/main" id="{21587B7A-9C16-1648-A155-C4B6D5B3EBA4}"/>
              </a:ext>
            </a:extLst>
          </p:cNvPr>
          <p:cNvSpPr>
            <a:spLocks noGrp="1"/>
          </p:cNvSpPr>
          <p:nvPr>
            <p:ph idx="1"/>
          </p:nvPr>
        </p:nvSpPr>
        <p:spPr/>
        <p:txBody>
          <a:bodyPr/>
          <a:lstStyle/>
          <a:p>
            <a:endParaRPr lang="en-DK"/>
          </a:p>
        </p:txBody>
      </p:sp>
      <p:pic>
        <p:nvPicPr>
          <p:cNvPr id="2" name="Picture 1">
            <a:extLst>
              <a:ext uri="{FF2B5EF4-FFF2-40B4-BE49-F238E27FC236}">
                <a16:creationId xmlns:a16="http://schemas.microsoft.com/office/drawing/2014/main" id="{5AA037F1-902F-E64B-ABA1-22EC17C4043D}"/>
              </a:ext>
            </a:extLst>
          </p:cNvPr>
          <p:cNvPicPr>
            <a:picLocks noChangeAspect="1"/>
          </p:cNvPicPr>
          <p:nvPr/>
        </p:nvPicPr>
        <p:blipFill>
          <a:blip r:embed="rId2"/>
          <a:stretch>
            <a:fillRect/>
          </a:stretch>
        </p:blipFill>
        <p:spPr>
          <a:xfrm>
            <a:off x="3646102" y="3683000"/>
            <a:ext cx="4356100" cy="2489200"/>
          </a:xfrm>
          <a:prstGeom prst="rect">
            <a:avLst/>
          </a:prstGeom>
        </p:spPr>
      </p:pic>
    </p:spTree>
    <p:extLst>
      <p:ext uri="{BB962C8B-B14F-4D97-AF65-F5344CB8AC3E}">
        <p14:creationId xmlns:p14="http://schemas.microsoft.com/office/powerpoint/2010/main" val="404140835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6F92E-0AA6-1D43-AA14-E7B4581DB870}"/>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BBB40BCB-9EE9-EE42-95FA-53E2988DC054}"/>
              </a:ext>
            </a:extLst>
          </p:cNvPr>
          <p:cNvSpPr>
            <a:spLocks noGrp="1"/>
          </p:cNvSpPr>
          <p:nvPr>
            <p:ph idx="1"/>
          </p:nvPr>
        </p:nvSpPr>
        <p:spPr/>
        <p:txBody>
          <a:bodyPr/>
          <a:lstStyle/>
          <a:p>
            <a:endParaRPr lang="en-DK"/>
          </a:p>
        </p:txBody>
      </p:sp>
      <p:pic>
        <p:nvPicPr>
          <p:cNvPr id="4" name="Picture 3">
            <a:extLst>
              <a:ext uri="{FF2B5EF4-FFF2-40B4-BE49-F238E27FC236}">
                <a16:creationId xmlns:a16="http://schemas.microsoft.com/office/drawing/2014/main" id="{D19C5C66-F793-9B43-91B7-F4CE525DC561}"/>
              </a:ext>
            </a:extLst>
          </p:cNvPr>
          <p:cNvPicPr>
            <a:picLocks noChangeAspect="1"/>
          </p:cNvPicPr>
          <p:nvPr/>
        </p:nvPicPr>
        <p:blipFill>
          <a:blip r:embed="rId2"/>
          <a:stretch>
            <a:fillRect/>
          </a:stretch>
        </p:blipFill>
        <p:spPr>
          <a:xfrm>
            <a:off x="3917950" y="1473200"/>
            <a:ext cx="4356100" cy="3911600"/>
          </a:xfrm>
          <a:prstGeom prst="rect">
            <a:avLst/>
          </a:prstGeom>
        </p:spPr>
      </p:pic>
    </p:spTree>
    <p:extLst>
      <p:ext uri="{BB962C8B-B14F-4D97-AF65-F5344CB8AC3E}">
        <p14:creationId xmlns:p14="http://schemas.microsoft.com/office/powerpoint/2010/main" val="243836724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2B41ED-3629-124F-B6CC-4D2789A49969}"/>
              </a:ext>
            </a:extLst>
          </p:cNvPr>
          <p:cNvPicPr>
            <a:picLocks noChangeAspect="1"/>
          </p:cNvPicPr>
          <p:nvPr/>
        </p:nvPicPr>
        <p:blipFill>
          <a:blip r:embed="rId2"/>
          <a:stretch>
            <a:fillRect/>
          </a:stretch>
        </p:blipFill>
        <p:spPr>
          <a:xfrm>
            <a:off x="3467100" y="914400"/>
            <a:ext cx="5257800" cy="5029200"/>
          </a:xfrm>
          <a:prstGeom prst="rect">
            <a:avLst/>
          </a:prstGeom>
        </p:spPr>
      </p:pic>
      <p:sp>
        <p:nvSpPr>
          <p:cNvPr id="7" name="Rectangle 6">
            <a:extLst>
              <a:ext uri="{FF2B5EF4-FFF2-40B4-BE49-F238E27FC236}">
                <a16:creationId xmlns:a16="http://schemas.microsoft.com/office/drawing/2014/main" id="{B588C495-0DF2-2346-85A7-3A57E021A724}"/>
              </a:ext>
            </a:extLst>
          </p:cNvPr>
          <p:cNvSpPr/>
          <p:nvPr/>
        </p:nvSpPr>
        <p:spPr>
          <a:xfrm flipV="1">
            <a:off x="2383605" y="825627"/>
            <a:ext cx="6000108" cy="1609346"/>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TextBox 7">
            <a:extLst>
              <a:ext uri="{FF2B5EF4-FFF2-40B4-BE49-F238E27FC236}">
                <a16:creationId xmlns:a16="http://schemas.microsoft.com/office/drawing/2014/main" id="{318F0F8B-32F1-AA4F-A0C4-35E552396E56}"/>
              </a:ext>
            </a:extLst>
          </p:cNvPr>
          <p:cNvSpPr txBox="1"/>
          <p:nvPr/>
        </p:nvSpPr>
        <p:spPr>
          <a:xfrm>
            <a:off x="8552350" y="1289304"/>
            <a:ext cx="914858" cy="369332"/>
          </a:xfrm>
          <a:prstGeom prst="rect">
            <a:avLst/>
          </a:prstGeom>
          <a:noFill/>
        </p:spPr>
        <p:txBody>
          <a:bodyPr wrap="square" rtlCol="0">
            <a:spAutoFit/>
          </a:bodyPr>
          <a:lstStyle/>
          <a:p>
            <a:r>
              <a:rPr lang="en-DK" dirty="0">
                <a:solidFill>
                  <a:srgbClr val="C00000"/>
                </a:solidFill>
              </a:rPr>
              <a:t>Priors</a:t>
            </a:r>
          </a:p>
        </p:txBody>
      </p:sp>
    </p:spTree>
    <p:extLst>
      <p:ext uri="{BB962C8B-B14F-4D97-AF65-F5344CB8AC3E}">
        <p14:creationId xmlns:p14="http://schemas.microsoft.com/office/powerpoint/2010/main" val="34166042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6074F70-87D7-4549-B87E-6A815FC7199A}"/>
              </a:ext>
            </a:extLst>
          </p:cNvPr>
          <p:cNvPicPr>
            <a:picLocks noChangeAspect="1"/>
          </p:cNvPicPr>
          <p:nvPr/>
        </p:nvPicPr>
        <p:blipFill>
          <a:blip r:embed="rId2"/>
          <a:stretch>
            <a:fillRect/>
          </a:stretch>
        </p:blipFill>
        <p:spPr>
          <a:xfrm>
            <a:off x="3130550" y="914400"/>
            <a:ext cx="5930900" cy="5029200"/>
          </a:xfrm>
          <a:prstGeom prst="rect">
            <a:avLst/>
          </a:prstGeom>
        </p:spPr>
      </p:pic>
      <p:sp>
        <p:nvSpPr>
          <p:cNvPr id="7" name="Rectangle 6">
            <a:extLst>
              <a:ext uri="{FF2B5EF4-FFF2-40B4-BE49-F238E27FC236}">
                <a16:creationId xmlns:a16="http://schemas.microsoft.com/office/drawing/2014/main" id="{CCE5FC8D-3BBD-B447-A300-963D73553DFA}"/>
              </a:ext>
            </a:extLst>
          </p:cNvPr>
          <p:cNvSpPr/>
          <p:nvPr/>
        </p:nvSpPr>
        <p:spPr>
          <a:xfrm flipV="1">
            <a:off x="2383605" y="825627"/>
            <a:ext cx="6000108" cy="1609346"/>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TextBox 7">
            <a:extLst>
              <a:ext uri="{FF2B5EF4-FFF2-40B4-BE49-F238E27FC236}">
                <a16:creationId xmlns:a16="http://schemas.microsoft.com/office/drawing/2014/main" id="{E910E40B-E942-764A-853D-2146F5702047}"/>
              </a:ext>
            </a:extLst>
          </p:cNvPr>
          <p:cNvSpPr txBox="1"/>
          <p:nvPr/>
        </p:nvSpPr>
        <p:spPr>
          <a:xfrm>
            <a:off x="8552350" y="1289304"/>
            <a:ext cx="914858" cy="369332"/>
          </a:xfrm>
          <a:prstGeom prst="rect">
            <a:avLst/>
          </a:prstGeom>
          <a:noFill/>
        </p:spPr>
        <p:txBody>
          <a:bodyPr wrap="square" rtlCol="0">
            <a:spAutoFit/>
          </a:bodyPr>
          <a:lstStyle/>
          <a:p>
            <a:r>
              <a:rPr lang="en-DK" dirty="0">
                <a:solidFill>
                  <a:srgbClr val="C00000"/>
                </a:solidFill>
              </a:rPr>
              <a:t>Priors</a:t>
            </a:r>
          </a:p>
        </p:txBody>
      </p:sp>
      <p:sp>
        <p:nvSpPr>
          <p:cNvPr id="9" name="Rectangle 8">
            <a:extLst>
              <a:ext uri="{FF2B5EF4-FFF2-40B4-BE49-F238E27FC236}">
                <a16:creationId xmlns:a16="http://schemas.microsoft.com/office/drawing/2014/main" id="{5CF0520F-F560-C84C-B1CA-0D63DA6F3D87}"/>
              </a:ext>
            </a:extLst>
          </p:cNvPr>
          <p:cNvSpPr/>
          <p:nvPr/>
        </p:nvSpPr>
        <p:spPr>
          <a:xfrm flipV="1">
            <a:off x="7046360" y="1882153"/>
            <a:ext cx="2344220" cy="2073398"/>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345140089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CCDD-5C43-7C45-B29C-2BEB120E0B37}"/>
              </a:ext>
            </a:extLst>
          </p:cNvPr>
          <p:cNvSpPr>
            <a:spLocks noGrp="1"/>
          </p:cNvSpPr>
          <p:nvPr>
            <p:ph type="title"/>
          </p:nvPr>
        </p:nvSpPr>
        <p:spPr/>
        <p:txBody>
          <a:bodyPr/>
          <a:lstStyle/>
          <a:p>
            <a:r>
              <a:rPr lang="en-DK" dirty="0"/>
              <a:t>Setting the priors</a:t>
            </a:r>
          </a:p>
        </p:txBody>
      </p:sp>
      <p:sp>
        <p:nvSpPr>
          <p:cNvPr id="3" name="Content Placeholder 2">
            <a:extLst>
              <a:ext uri="{FF2B5EF4-FFF2-40B4-BE49-F238E27FC236}">
                <a16:creationId xmlns:a16="http://schemas.microsoft.com/office/drawing/2014/main" id="{04BB0BD4-EDEA-CE4D-9794-1075D20F5EC6}"/>
              </a:ext>
            </a:extLst>
          </p:cNvPr>
          <p:cNvSpPr>
            <a:spLocks noGrp="1"/>
          </p:cNvSpPr>
          <p:nvPr>
            <p:ph sz="half" idx="1"/>
          </p:nvPr>
        </p:nvSpPr>
        <p:spPr/>
        <p:txBody>
          <a:bodyPr>
            <a:normAutofit/>
          </a:bodyPr>
          <a:lstStyle/>
          <a:p>
            <a:r>
              <a:rPr lang="en-DK" dirty="0"/>
              <a:t>Intercept</a:t>
            </a:r>
          </a:p>
          <a:p>
            <a:pPr lvl="1"/>
            <a:r>
              <a:rPr lang="en-GB" dirty="0"/>
              <a:t>P</a:t>
            </a:r>
            <a:r>
              <a:rPr lang="en-DK" dirty="0"/>
              <a:t>rior(</a:t>
            </a:r>
            <a:r>
              <a:rPr lang="en-DK" dirty="0">
                <a:solidFill>
                  <a:srgbClr val="FF0000"/>
                </a:solidFill>
              </a:rPr>
              <a:t>normal(0, 1)</a:t>
            </a:r>
            <a:r>
              <a:rPr lang="en-DK" dirty="0"/>
              <a:t>, class=Intercept)</a:t>
            </a:r>
          </a:p>
          <a:p>
            <a:pPr lvl="1"/>
            <a:endParaRPr lang="en-DK" dirty="0"/>
          </a:p>
        </p:txBody>
      </p:sp>
      <p:sp>
        <p:nvSpPr>
          <p:cNvPr id="4" name="Content Placeholder 3">
            <a:extLst>
              <a:ext uri="{FF2B5EF4-FFF2-40B4-BE49-F238E27FC236}">
                <a16:creationId xmlns:a16="http://schemas.microsoft.com/office/drawing/2014/main" id="{0A3EFB65-6222-674E-BF11-C80987B7D651}"/>
              </a:ext>
            </a:extLst>
          </p:cNvPr>
          <p:cNvSpPr>
            <a:spLocks noGrp="1"/>
          </p:cNvSpPr>
          <p:nvPr>
            <p:ph sz="half" idx="2"/>
          </p:nvPr>
        </p:nvSpPr>
        <p:spPr/>
        <p:txBody>
          <a:bodyPr/>
          <a:lstStyle/>
          <a:p>
            <a:endParaRPr lang="da-DK" dirty="0"/>
          </a:p>
          <a:p>
            <a:endParaRPr lang="en-DK" dirty="0"/>
          </a:p>
          <a:p>
            <a:endParaRPr lang="en-DK" dirty="0"/>
          </a:p>
        </p:txBody>
      </p:sp>
    </p:spTree>
    <p:extLst>
      <p:ext uri="{BB962C8B-B14F-4D97-AF65-F5344CB8AC3E}">
        <p14:creationId xmlns:p14="http://schemas.microsoft.com/office/powerpoint/2010/main" val="293713110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CCDD-5C43-7C45-B29C-2BEB120E0B37}"/>
              </a:ext>
            </a:extLst>
          </p:cNvPr>
          <p:cNvSpPr>
            <a:spLocks noGrp="1"/>
          </p:cNvSpPr>
          <p:nvPr>
            <p:ph type="title"/>
          </p:nvPr>
        </p:nvSpPr>
        <p:spPr/>
        <p:txBody>
          <a:bodyPr/>
          <a:lstStyle/>
          <a:p>
            <a:r>
              <a:rPr lang="en-DK" dirty="0"/>
              <a:t>Setting the priors</a:t>
            </a:r>
          </a:p>
        </p:txBody>
      </p:sp>
      <p:sp>
        <p:nvSpPr>
          <p:cNvPr id="3" name="Content Placeholder 2">
            <a:extLst>
              <a:ext uri="{FF2B5EF4-FFF2-40B4-BE49-F238E27FC236}">
                <a16:creationId xmlns:a16="http://schemas.microsoft.com/office/drawing/2014/main" id="{04BB0BD4-EDEA-CE4D-9794-1075D20F5EC6}"/>
              </a:ext>
            </a:extLst>
          </p:cNvPr>
          <p:cNvSpPr>
            <a:spLocks noGrp="1"/>
          </p:cNvSpPr>
          <p:nvPr>
            <p:ph sz="half" idx="1"/>
          </p:nvPr>
        </p:nvSpPr>
        <p:spPr/>
        <p:txBody>
          <a:bodyPr>
            <a:normAutofit/>
          </a:bodyPr>
          <a:lstStyle/>
          <a:p>
            <a:r>
              <a:rPr lang="en-DK" dirty="0"/>
              <a:t>Intercept</a:t>
            </a:r>
          </a:p>
          <a:p>
            <a:pPr lvl="1"/>
            <a:r>
              <a:rPr lang="en-GB" dirty="0"/>
              <a:t>P</a:t>
            </a:r>
            <a:r>
              <a:rPr lang="en-DK" dirty="0"/>
              <a:t>rior(normal(0, 1), class=Intercept)</a:t>
            </a:r>
          </a:p>
          <a:p>
            <a:pPr lvl="1"/>
            <a:endParaRPr lang="en-DK" dirty="0"/>
          </a:p>
          <a:p>
            <a:pPr lvl="1"/>
            <a:endParaRPr lang="en-DK" dirty="0"/>
          </a:p>
          <a:p>
            <a:pPr lvl="1"/>
            <a:endParaRPr lang="en-DK" dirty="0"/>
          </a:p>
          <a:p>
            <a:pPr lvl="1"/>
            <a:endParaRPr lang="en-DK" dirty="0"/>
          </a:p>
          <a:p>
            <a:pPr lvl="1"/>
            <a:endParaRPr lang="en-DK" dirty="0"/>
          </a:p>
          <a:p>
            <a:pPr lvl="1"/>
            <a:endParaRPr lang="en-DK" dirty="0"/>
          </a:p>
          <a:p>
            <a:pPr lvl="1"/>
            <a:endParaRPr lang="en-DK" dirty="0"/>
          </a:p>
          <a:p>
            <a:r>
              <a:rPr lang="en-DK" dirty="0"/>
              <a:t>Sigma </a:t>
            </a:r>
          </a:p>
          <a:p>
            <a:pPr lvl="1"/>
            <a:r>
              <a:rPr lang="en-GB" dirty="0"/>
              <a:t>P</a:t>
            </a:r>
            <a:r>
              <a:rPr lang="en-DK" dirty="0"/>
              <a:t>rior(</a:t>
            </a:r>
            <a:r>
              <a:rPr lang="en-DK" dirty="0">
                <a:solidFill>
                  <a:srgbClr val="FF0000"/>
                </a:solidFill>
              </a:rPr>
              <a:t>normal(1, 0.5)</a:t>
            </a:r>
            <a:r>
              <a:rPr lang="en-DK" dirty="0"/>
              <a:t>, class=sigma)</a:t>
            </a:r>
          </a:p>
        </p:txBody>
      </p:sp>
      <p:sp>
        <p:nvSpPr>
          <p:cNvPr id="6" name="Content Placeholder 5">
            <a:extLst>
              <a:ext uri="{FF2B5EF4-FFF2-40B4-BE49-F238E27FC236}">
                <a16:creationId xmlns:a16="http://schemas.microsoft.com/office/drawing/2014/main" id="{B0E48730-1263-DE4D-93E3-9977F4648F84}"/>
              </a:ext>
            </a:extLst>
          </p:cNvPr>
          <p:cNvSpPr>
            <a:spLocks noGrp="1"/>
          </p:cNvSpPr>
          <p:nvPr>
            <p:ph sz="half" idx="2"/>
          </p:nvPr>
        </p:nvSpPr>
        <p:spPr/>
        <p:txBody>
          <a:bodyPr>
            <a:normAutofit/>
          </a:bodyPr>
          <a:lstStyle/>
          <a:p>
            <a:endParaRPr lang="en-DK"/>
          </a:p>
        </p:txBody>
      </p:sp>
    </p:spTree>
    <p:extLst>
      <p:ext uri="{BB962C8B-B14F-4D97-AF65-F5344CB8AC3E}">
        <p14:creationId xmlns:p14="http://schemas.microsoft.com/office/powerpoint/2010/main" val="952658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5F6F9-3BE2-C945-9756-4F90EA29D9DB}"/>
              </a:ext>
            </a:extLst>
          </p:cNvPr>
          <p:cNvSpPr>
            <a:spLocks noGrp="1"/>
          </p:cNvSpPr>
          <p:nvPr>
            <p:ph type="title"/>
          </p:nvPr>
        </p:nvSpPr>
        <p:spPr>
          <a:xfrm>
            <a:off x="1069848" y="484632"/>
            <a:ext cx="10058400" cy="1609344"/>
          </a:xfrm>
        </p:spPr>
        <p:txBody>
          <a:bodyPr>
            <a:normAutofit/>
          </a:bodyPr>
          <a:lstStyle/>
          <a:p>
            <a:r>
              <a:rPr lang="en-DK" dirty="0"/>
              <a:t>Why Bayes (Student answers)</a:t>
            </a:r>
          </a:p>
        </p:txBody>
      </p:sp>
      <p:graphicFrame>
        <p:nvGraphicFramePr>
          <p:cNvPr id="5" name="Content Placeholder 2">
            <a:extLst>
              <a:ext uri="{FF2B5EF4-FFF2-40B4-BE49-F238E27FC236}">
                <a16:creationId xmlns:a16="http://schemas.microsoft.com/office/drawing/2014/main" id="{52D78F1C-62E3-8D3C-373B-17121FD33A9F}"/>
              </a:ext>
            </a:extLst>
          </p:cNvPr>
          <p:cNvGraphicFramePr>
            <a:graphicFrameLocks noGrp="1"/>
          </p:cNvGraphicFramePr>
          <p:nvPr>
            <p:ph idx="1"/>
          </p:nvPr>
        </p:nvGraphicFramePr>
        <p:xfrm>
          <a:off x="1069975" y="2385390"/>
          <a:ext cx="10058400"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0800514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CCDD-5C43-7C45-B29C-2BEB120E0B37}"/>
              </a:ext>
            </a:extLst>
          </p:cNvPr>
          <p:cNvSpPr>
            <a:spLocks noGrp="1"/>
          </p:cNvSpPr>
          <p:nvPr>
            <p:ph type="title"/>
          </p:nvPr>
        </p:nvSpPr>
        <p:spPr/>
        <p:txBody>
          <a:bodyPr/>
          <a:lstStyle/>
          <a:p>
            <a:r>
              <a:rPr lang="en-DK" dirty="0"/>
              <a:t>Setting the priors</a:t>
            </a:r>
          </a:p>
        </p:txBody>
      </p:sp>
      <p:sp>
        <p:nvSpPr>
          <p:cNvPr id="3" name="Content Placeholder 2">
            <a:extLst>
              <a:ext uri="{FF2B5EF4-FFF2-40B4-BE49-F238E27FC236}">
                <a16:creationId xmlns:a16="http://schemas.microsoft.com/office/drawing/2014/main" id="{04BB0BD4-EDEA-CE4D-9794-1075D20F5EC6}"/>
              </a:ext>
            </a:extLst>
          </p:cNvPr>
          <p:cNvSpPr>
            <a:spLocks noGrp="1"/>
          </p:cNvSpPr>
          <p:nvPr>
            <p:ph sz="half" idx="1"/>
          </p:nvPr>
        </p:nvSpPr>
        <p:spPr/>
        <p:txBody>
          <a:bodyPr>
            <a:normAutofit/>
          </a:bodyPr>
          <a:lstStyle/>
          <a:p>
            <a:r>
              <a:rPr lang="en-DK" dirty="0"/>
              <a:t>Intercept</a:t>
            </a:r>
          </a:p>
          <a:p>
            <a:pPr lvl="1"/>
            <a:r>
              <a:rPr lang="en-GB" dirty="0"/>
              <a:t>P</a:t>
            </a:r>
            <a:r>
              <a:rPr lang="en-DK" dirty="0"/>
              <a:t>rior(normal(0, 1), class=Intercept)</a:t>
            </a:r>
          </a:p>
          <a:p>
            <a:pPr lvl="1"/>
            <a:endParaRPr lang="en-DK" dirty="0"/>
          </a:p>
          <a:p>
            <a:r>
              <a:rPr lang="en-DK" dirty="0">
                <a:solidFill>
                  <a:srgbClr val="FF0000"/>
                </a:solidFill>
              </a:rPr>
              <a:t>Beta</a:t>
            </a:r>
          </a:p>
          <a:p>
            <a:pPr lvl="1"/>
            <a:r>
              <a:rPr lang="en-GB" dirty="0"/>
              <a:t>W</a:t>
            </a:r>
            <a:r>
              <a:rPr lang="en-DK" dirty="0"/>
              <a:t>hat do we know?</a:t>
            </a:r>
          </a:p>
          <a:p>
            <a:pPr lvl="1"/>
            <a:r>
              <a:rPr lang="en-DK" dirty="0"/>
              <a:t>Range of plausible effect sizes? </a:t>
            </a:r>
          </a:p>
          <a:p>
            <a:pPr lvl="1"/>
            <a:endParaRPr lang="en-DK" dirty="0"/>
          </a:p>
          <a:p>
            <a:pPr lvl="1"/>
            <a:endParaRPr lang="en-DK" dirty="0"/>
          </a:p>
          <a:p>
            <a:pPr lvl="1"/>
            <a:endParaRPr lang="en-DK" dirty="0"/>
          </a:p>
          <a:p>
            <a:r>
              <a:rPr lang="en-DK" dirty="0"/>
              <a:t>Sigma </a:t>
            </a:r>
          </a:p>
          <a:p>
            <a:pPr lvl="1"/>
            <a:r>
              <a:rPr lang="en-GB" dirty="0"/>
              <a:t>P</a:t>
            </a:r>
            <a:r>
              <a:rPr lang="en-DK" dirty="0"/>
              <a:t>rior(normal(1, 0.5), class=sigma)</a:t>
            </a:r>
          </a:p>
        </p:txBody>
      </p:sp>
      <p:sp>
        <p:nvSpPr>
          <p:cNvPr id="6" name="Content Placeholder 5">
            <a:extLst>
              <a:ext uri="{FF2B5EF4-FFF2-40B4-BE49-F238E27FC236}">
                <a16:creationId xmlns:a16="http://schemas.microsoft.com/office/drawing/2014/main" id="{7F1F12B5-3D50-3646-8608-231B03B5213B}"/>
              </a:ext>
            </a:extLst>
          </p:cNvPr>
          <p:cNvSpPr>
            <a:spLocks noGrp="1"/>
          </p:cNvSpPr>
          <p:nvPr>
            <p:ph sz="half" idx="2"/>
          </p:nvPr>
        </p:nvSpPr>
        <p:spPr/>
        <p:txBody>
          <a:bodyPr>
            <a:normAutofit/>
          </a:bodyPr>
          <a:lstStyle/>
          <a:p>
            <a:endParaRPr lang="en-DK"/>
          </a:p>
        </p:txBody>
      </p:sp>
    </p:spTree>
    <p:extLst>
      <p:ext uri="{BB962C8B-B14F-4D97-AF65-F5344CB8AC3E}">
        <p14:creationId xmlns:p14="http://schemas.microsoft.com/office/powerpoint/2010/main" val="59169586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CCDD-5C43-7C45-B29C-2BEB120E0B37}"/>
              </a:ext>
            </a:extLst>
          </p:cNvPr>
          <p:cNvSpPr>
            <a:spLocks noGrp="1"/>
          </p:cNvSpPr>
          <p:nvPr>
            <p:ph type="title"/>
          </p:nvPr>
        </p:nvSpPr>
        <p:spPr/>
        <p:txBody>
          <a:bodyPr/>
          <a:lstStyle/>
          <a:p>
            <a:r>
              <a:rPr lang="en-DK" dirty="0"/>
              <a:t>Setting the priors</a:t>
            </a:r>
          </a:p>
        </p:txBody>
      </p:sp>
      <p:sp>
        <p:nvSpPr>
          <p:cNvPr id="3" name="Content Placeholder 2">
            <a:extLst>
              <a:ext uri="{FF2B5EF4-FFF2-40B4-BE49-F238E27FC236}">
                <a16:creationId xmlns:a16="http://schemas.microsoft.com/office/drawing/2014/main" id="{04BB0BD4-EDEA-CE4D-9794-1075D20F5EC6}"/>
              </a:ext>
            </a:extLst>
          </p:cNvPr>
          <p:cNvSpPr>
            <a:spLocks noGrp="1"/>
          </p:cNvSpPr>
          <p:nvPr>
            <p:ph sz="half" idx="1"/>
          </p:nvPr>
        </p:nvSpPr>
        <p:spPr/>
        <p:txBody>
          <a:bodyPr>
            <a:normAutofit/>
          </a:bodyPr>
          <a:lstStyle/>
          <a:p>
            <a:r>
              <a:rPr lang="en-DK" dirty="0"/>
              <a:t>Intercept</a:t>
            </a:r>
          </a:p>
          <a:p>
            <a:pPr lvl="1"/>
            <a:r>
              <a:rPr lang="en-GB" dirty="0"/>
              <a:t>P</a:t>
            </a:r>
            <a:r>
              <a:rPr lang="en-DK" dirty="0"/>
              <a:t>rior(normal(0, 1), class=Intercept)</a:t>
            </a:r>
          </a:p>
          <a:p>
            <a:pPr lvl="1"/>
            <a:endParaRPr lang="en-DK" dirty="0"/>
          </a:p>
          <a:p>
            <a:r>
              <a:rPr lang="en-DK" dirty="0"/>
              <a:t>Beta</a:t>
            </a:r>
          </a:p>
          <a:p>
            <a:pPr lvl="1"/>
            <a:r>
              <a:rPr lang="en-GB" dirty="0"/>
              <a:t>W</a:t>
            </a:r>
            <a:r>
              <a:rPr lang="en-DK" dirty="0"/>
              <a:t>hat do we know?</a:t>
            </a:r>
          </a:p>
          <a:p>
            <a:pPr lvl="1"/>
            <a:r>
              <a:rPr lang="en-DK" dirty="0"/>
              <a:t>Range of plausible effect sizes? </a:t>
            </a:r>
          </a:p>
          <a:p>
            <a:pPr lvl="1"/>
            <a:r>
              <a:rPr lang="en-DK" b="1" dirty="0"/>
              <a:t>-0.6 to 0.6</a:t>
            </a:r>
          </a:p>
          <a:p>
            <a:pPr lvl="1"/>
            <a:r>
              <a:rPr lang="en-GB" dirty="0"/>
              <a:t>P</a:t>
            </a:r>
            <a:r>
              <a:rPr lang="en-DK" dirty="0"/>
              <a:t>rior(</a:t>
            </a:r>
            <a:r>
              <a:rPr lang="en-DK" dirty="0">
                <a:solidFill>
                  <a:srgbClr val="FF0000"/>
                </a:solidFill>
              </a:rPr>
              <a:t>normal(0, 0.3)</a:t>
            </a:r>
            <a:r>
              <a:rPr lang="en-DK" dirty="0"/>
              <a:t>, class = b)</a:t>
            </a:r>
          </a:p>
          <a:p>
            <a:pPr lvl="1"/>
            <a:endParaRPr lang="en-DK" dirty="0"/>
          </a:p>
          <a:p>
            <a:r>
              <a:rPr lang="en-DK" dirty="0"/>
              <a:t>Sigma </a:t>
            </a:r>
          </a:p>
          <a:p>
            <a:pPr lvl="1"/>
            <a:r>
              <a:rPr lang="en-GB" dirty="0"/>
              <a:t>P</a:t>
            </a:r>
            <a:r>
              <a:rPr lang="en-DK" dirty="0"/>
              <a:t>rior(normal(1, 0.5), class=sigma)</a:t>
            </a:r>
          </a:p>
        </p:txBody>
      </p:sp>
      <p:sp>
        <p:nvSpPr>
          <p:cNvPr id="6" name="Content Placeholder 5">
            <a:extLst>
              <a:ext uri="{FF2B5EF4-FFF2-40B4-BE49-F238E27FC236}">
                <a16:creationId xmlns:a16="http://schemas.microsoft.com/office/drawing/2014/main" id="{3B440C6B-76F9-AA4F-B0CE-071EAB1DC72F}"/>
              </a:ext>
            </a:extLst>
          </p:cNvPr>
          <p:cNvSpPr>
            <a:spLocks noGrp="1"/>
          </p:cNvSpPr>
          <p:nvPr>
            <p:ph sz="half" idx="2"/>
          </p:nvPr>
        </p:nvSpPr>
        <p:spPr/>
        <p:txBody>
          <a:bodyPr>
            <a:normAutofit/>
          </a:bodyPr>
          <a:lstStyle/>
          <a:p>
            <a:endParaRPr lang="en-DK"/>
          </a:p>
        </p:txBody>
      </p:sp>
    </p:spTree>
    <p:extLst>
      <p:ext uri="{BB962C8B-B14F-4D97-AF65-F5344CB8AC3E}">
        <p14:creationId xmlns:p14="http://schemas.microsoft.com/office/powerpoint/2010/main" val="41073919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1CCDD-5C43-7C45-B29C-2BEB120E0B37}"/>
              </a:ext>
            </a:extLst>
          </p:cNvPr>
          <p:cNvSpPr>
            <a:spLocks noGrp="1"/>
          </p:cNvSpPr>
          <p:nvPr>
            <p:ph type="title"/>
          </p:nvPr>
        </p:nvSpPr>
        <p:spPr/>
        <p:txBody>
          <a:bodyPr/>
          <a:lstStyle/>
          <a:p>
            <a:r>
              <a:rPr lang="en-DK" dirty="0"/>
              <a:t>Setting the priors</a:t>
            </a:r>
          </a:p>
        </p:txBody>
      </p:sp>
      <p:sp>
        <p:nvSpPr>
          <p:cNvPr id="3" name="Content Placeholder 2">
            <a:extLst>
              <a:ext uri="{FF2B5EF4-FFF2-40B4-BE49-F238E27FC236}">
                <a16:creationId xmlns:a16="http://schemas.microsoft.com/office/drawing/2014/main" id="{04BB0BD4-EDEA-CE4D-9794-1075D20F5EC6}"/>
              </a:ext>
            </a:extLst>
          </p:cNvPr>
          <p:cNvSpPr>
            <a:spLocks noGrp="1"/>
          </p:cNvSpPr>
          <p:nvPr>
            <p:ph sz="half" idx="1"/>
          </p:nvPr>
        </p:nvSpPr>
        <p:spPr/>
        <p:txBody>
          <a:bodyPr>
            <a:normAutofit/>
          </a:bodyPr>
          <a:lstStyle/>
          <a:p>
            <a:r>
              <a:rPr lang="en-DK" dirty="0"/>
              <a:t>Intercept</a:t>
            </a:r>
          </a:p>
          <a:p>
            <a:pPr lvl="1"/>
            <a:r>
              <a:rPr lang="en-GB" dirty="0"/>
              <a:t>P</a:t>
            </a:r>
            <a:r>
              <a:rPr lang="en-DK" dirty="0"/>
              <a:t>rior(normal(0, 1), class=Intercept)</a:t>
            </a:r>
          </a:p>
          <a:p>
            <a:pPr lvl="1"/>
            <a:endParaRPr lang="en-DK" dirty="0"/>
          </a:p>
          <a:p>
            <a:r>
              <a:rPr lang="en-DK" dirty="0"/>
              <a:t>Beta</a:t>
            </a:r>
          </a:p>
          <a:p>
            <a:pPr lvl="1"/>
            <a:r>
              <a:rPr lang="en-GB" dirty="0"/>
              <a:t>W</a:t>
            </a:r>
            <a:r>
              <a:rPr lang="en-DK" dirty="0"/>
              <a:t>hat do we know?</a:t>
            </a:r>
          </a:p>
          <a:p>
            <a:pPr lvl="1"/>
            <a:r>
              <a:rPr lang="en-DK" dirty="0"/>
              <a:t>Range of plausible effect sizes? </a:t>
            </a:r>
          </a:p>
          <a:p>
            <a:pPr lvl="1"/>
            <a:r>
              <a:rPr lang="en-DK" dirty="0"/>
              <a:t>-0.6 to 0.6</a:t>
            </a:r>
          </a:p>
          <a:p>
            <a:pPr lvl="1"/>
            <a:r>
              <a:rPr lang="en-GB" dirty="0"/>
              <a:t>P</a:t>
            </a:r>
            <a:r>
              <a:rPr lang="en-DK" dirty="0"/>
              <a:t>rior(normal(0, 0.3), class = b)</a:t>
            </a:r>
          </a:p>
          <a:p>
            <a:pPr lvl="1"/>
            <a:endParaRPr lang="en-DK" dirty="0"/>
          </a:p>
          <a:p>
            <a:r>
              <a:rPr lang="en-DK" dirty="0"/>
              <a:t>Sigma </a:t>
            </a:r>
          </a:p>
          <a:p>
            <a:pPr lvl="1"/>
            <a:r>
              <a:rPr lang="en-GB" dirty="0"/>
              <a:t>P</a:t>
            </a:r>
            <a:r>
              <a:rPr lang="en-DK" dirty="0"/>
              <a:t>rior(normal(1, 0.5), class=sigma)</a:t>
            </a:r>
          </a:p>
        </p:txBody>
      </p:sp>
      <p:sp>
        <p:nvSpPr>
          <p:cNvPr id="4" name="Content Placeholder 3">
            <a:extLst>
              <a:ext uri="{FF2B5EF4-FFF2-40B4-BE49-F238E27FC236}">
                <a16:creationId xmlns:a16="http://schemas.microsoft.com/office/drawing/2014/main" id="{0A3EFB65-6222-674E-BF11-C80987B7D651}"/>
              </a:ext>
            </a:extLst>
          </p:cNvPr>
          <p:cNvSpPr>
            <a:spLocks noGrp="1"/>
          </p:cNvSpPr>
          <p:nvPr>
            <p:ph sz="half" idx="2"/>
          </p:nvPr>
        </p:nvSpPr>
        <p:spPr/>
        <p:txBody>
          <a:bodyPr>
            <a:normAutofit/>
          </a:bodyPr>
          <a:lstStyle/>
          <a:p>
            <a:r>
              <a:rPr lang="en-DK" dirty="0"/>
              <a:t>Articulation_p2 &lt;- c(</a:t>
            </a:r>
            <a:br>
              <a:rPr lang="en-DK" dirty="0"/>
            </a:br>
            <a:r>
              <a:rPr lang="en-DK" dirty="0"/>
              <a:t>   </a:t>
            </a:r>
            <a:r>
              <a:rPr lang="en-GB" dirty="0"/>
              <a:t>P</a:t>
            </a:r>
            <a:r>
              <a:rPr lang="en-DK" dirty="0"/>
              <a:t>rior(normal(0, 1), class=Intercept),</a:t>
            </a:r>
            <a:br>
              <a:rPr lang="en-DK" dirty="0"/>
            </a:br>
            <a:r>
              <a:rPr lang="en-DK" dirty="0"/>
              <a:t>   </a:t>
            </a:r>
            <a:r>
              <a:rPr lang="en-GB" dirty="0"/>
              <a:t>P</a:t>
            </a:r>
            <a:r>
              <a:rPr lang="en-DK" dirty="0"/>
              <a:t>rior(normal(0, 0.3), class = b),</a:t>
            </a:r>
            <a:br>
              <a:rPr lang="en-DK" dirty="0"/>
            </a:br>
            <a:r>
              <a:rPr lang="en-DK" dirty="0"/>
              <a:t>   </a:t>
            </a:r>
            <a:r>
              <a:rPr lang="en-GB" dirty="0"/>
              <a:t>P</a:t>
            </a:r>
            <a:r>
              <a:rPr lang="en-DK" dirty="0"/>
              <a:t>rior(normal(1, 0.5), class=sigma)</a:t>
            </a:r>
            <a:br>
              <a:rPr lang="en-DK" dirty="0"/>
            </a:br>
            <a:r>
              <a:rPr lang="en-DK" dirty="0"/>
              <a:t>)</a:t>
            </a:r>
          </a:p>
          <a:p>
            <a:endParaRPr lang="en-DK" dirty="0"/>
          </a:p>
          <a:p>
            <a:endParaRPr lang="en-DK" dirty="0"/>
          </a:p>
        </p:txBody>
      </p:sp>
    </p:spTree>
    <p:extLst>
      <p:ext uri="{BB962C8B-B14F-4D97-AF65-F5344CB8AC3E}">
        <p14:creationId xmlns:p14="http://schemas.microsoft.com/office/powerpoint/2010/main" val="2081348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1554C9B-E3CE-7C44-B3D7-E8672F5E279E}"/>
              </a:ext>
            </a:extLst>
          </p:cNvPr>
          <p:cNvPicPr>
            <a:picLocks noChangeAspect="1"/>
          </p:cNvPicPr>
          <p:nvPr/>
        </p:nvPicPr>
        <p:blipFill>
          <a:blip r:embed="rId2"/>
          <a:stretch>
            <a:fillRect/>
          </a:stretch>
        </p:blipFill>
        <p:spPr>
          <a:xfrm>
            <a:off x="3130550" y="914400"/>
            <a:ext cx="5930900" cy="5029200"/>
          </a:xfrm>
          <a:prstGeom prst="rect">
            <a:avLst/>
          </a:prstGeom>
        </p:spPr>
      </p:pic>
      <p:sp>
        <p:nvSpPr>
          <p:cNvPr id="6" name="Rectangle 5">
            <a:extLst>
              <a:ext uri="{FF2B5EF4-FFF2-40B4-BE49-F238E27FC236}">
                <a16:creationId xmlns:a16="http://schemas.microsoft.com/office/drawing/2014/main" id="{8A9FB06B-8A38-A044-A584-19C7DC562798}"/>
              </a:ext>
            </a:extLst>
          </p:cNvPr>
          <p:cNvSpPr/>
          <p:nvPr/>
        </p:nvSpPr>
        <p:spPr>
          <a:xfrm flipV="1">
            <a:off x="2383605" y="825627"/>
            <a:ext cx="6000108" cy="1609346"/>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TextBox 6">
            <a:extLst>
              <a:ext uri="{FF2B5EF4-FFF2-40B4-BE49-F238E27FC236}">
                <a16:creationId xmlns:a16="http://schemas.microsoft.com/office/drawing/2014/main" id="{2AA475E5-660F-D54B-A86D-32B5682792A8}"/>
              </a:ext>
            </a:extLst>
          </p:cNvPr>
          <p:cNvSpPr txBox="1"/>
          <p:nvPr/>
        </p:nvSpPr>
        <p:spPr>
          <a:xfrm>
            <a:off x="8552350" y="1289304"/>
            <a:ext cx="914858" cy="369332"/>
          </a:xfrm>
          <a:prstGeom prst="rect">
            <a:avLst/>
          </a:prstGeom>
          <a:noFill/>
        </p:spPr>
        <p:txBody>
          <a:bodyPr wrap="square" rtlCol="0">
            <a:spAutoFit/>
          </a:bodyPr>
          <a:lstStyle/>
          <a:p>
            <a:r>
              <a:rPr lang="en-DK" dirty="0">
                <a:solidFill>
                  <a:srgbClr val="C00000"/>
                </a:solidFill>
              </a:rPr>
              <a:t>Priors</a:t>
            </a:r>
          </a:p>
        </p:txBody>
      </p:sp>
      <p:sp>
        <p:nvSpPr>
          <p:cNvPr id="8" name="Rectangle 7">
            <a:extLst>
              <a:ext uri="{FF2B5EF4-FFF2-40B4-BE49-F238E27FC236}">
                <a16:creationId xmlns:a16="http://schemas.microsoft.com/office/drawing/2014/main" id="{1B4D1983-34A3-DC46-A7B1-DF9F3268FA3C}"/>
              </a:ext>
            </a:extLst>
          </p:cNvPr>
          <p:cNvSpPr/>
          <p:nvPr/>
        </p:nvSpPr>
        <p:spPr>
          <a:xfrm flipV="1">
            <a:off x="7046360" y="1882153"/>
            <a:ext cx="2344220" cy="2073398"/>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11661476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87933-3D69-3B41-8B4F-42AECE93AAF5}"/>
              </a:ext>
            </a:extLst>
          </p:cNvPr>
          <p:cNvSpPr>
            <a:spLocks noGrp="1"/>
          </p:cNvSpPr>
          <p:nvPr>
            <p:ph type="title"/>
          </p:nvPr>
        </p:nvSpPr>
        <p:spPr/>
        <p:txBody>
          <a:bodyPr/>
          <a:lstStyle/>
          <a:p>
            <a:r>
              <a:rPr lang="en-DK" dirty="0"/>
              <a:t>Checking the priors</a:t>
            </a:r>
          </a:p>
        </p:txBody>
      </p:sp>
      <p:sp>
        <p:nvSpPr>
          <p:cNvPr id="3" name="Content Placeholder 2">
            <a:extLst>
              <a:ext uri="{FF2B5EF4-FFF2-40B4-BE49-F238E27FC236}">
                <a16:creationId xmlns:a16="http://schemas.microsoft.com/office/drawing/2014/main" id="{51409F7E-3C8A-584C-B74F-327DD59D48CE}"/>
              </a:ext>
            </a:extLst>
          </p:cNvPr>
          <p:cNvSpPr>
            <a:spLocks noGrp="1"/>
          </p:cNvSpPr>
          <p:nvPr>
            <p:ph idx="1"/>
          </p:nvPr>
        </p:nvSpPr>
        <p:spPr/>
        <p:txBody>
          <a:bodyPr/>
          <a:lstStyle/>
          <a:p>
            <a:r>
              <a:rPr lang="en-DK" dirty="0"/>
              <a:t>Articulation_m2_prior &lt;- brm(</a:t>
            </a:r>
            <a:br>
              <a:rPr lang="en-DK" dirty="0"/>
            </a:br>
            <a:r>
              <a:rPr lang="en-DK" dirty="0"/>
              <a:t>   Articulation_f2, </a:t>
            </a:r>
            <a:br>
              <a:rPr lang="en-DK" dirty="0"/>
            </a:br>
            <a:r>
              <a:rPr lang="en-DK" dirty="0"/>
              <a:t>   data = data,</a:t>
            </a:r>
            <a:br>
              <a:rPr lang="en-DK" dirty="0"/>
            </a:br>
            <a:r>
              <a:rPr lang="en-DK" dirty="0"/>
              <a:t>   family = gaussian,</a:t>
            </a:r>
            <a:br>
              <a:rPr lang="en-DK" dirty="0"/>
            </a:br>
            <a:r>
              <a:rPr lang="en-DK" dirty="0"/>
              <a:t>   prior = Articulation_p2,</a:t>
            </a:r>
            <a:br>
              <a:rPr lang="en-DK" dirty="0"/>
            </a:br>
            <a:r>
              <a:rPr lang="en-DK" dirty="0"/>
              <a:t>   sample_prior = “only”)</a:t>
            </a:r>
          </a:p>
          <a:p>
            <a:endParaRPr lang="en-DK" dirty="0"/>
          </a:p>
          <a:p>
            <a:endParaRPr lang="en-DK" dirty="0"/>
          </a:p>
          <a:p>
            <a:r>
              <a:rPr lang="en-GB" dirty="0"/>
              <a:t>p</a:t>
            </a:r>
            <a:r>
              <a:rPr lang="en-DK" dirty="0"/>
              <a:t>p_check(Articulation_m2_prior, ndraws=100)</a:t>
            </a:r>
          </a:p>
          <a:p>
            <a:endParaRPr lang="en-DK" dirty="0"/>
          </a:p>
        </p:txBody>
      </p:sp>
    </p:spTree>
    <p:extLst>
      <p:ext uri="{BB962C8B-B14F-4D97-AF65-F5344CB8AC3E}">
        <p14:creationId xmlns:p14="http://schemas.microsoft.com/office/powerpoint/2010/main" val="106428932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9CBF5F6-9280-A24A-842C-007343B4451A}"/>
              </a:ext>
            </a:extLst>
          </p:cNvPr>
          <p:cNvSpPr>
            <a:spLocks noGrp="1"/>
          </p:cNvSpPr>
          <p:nvPr>
            <p:ph type="body" idx="1"/>
          </p:nvPr>
        </p:nvSpPr>
        <p:spPr/>
        <p:txBody>
          <a:bodyPr/>
          <a:lstStyle/>
          <a:p>
            <a:endParaRPr lang="en-DK"/>
          </a:p>
        </p:txBody>
      </p:sp>
      <p:sp>
        <p:nvSpPr>
          <p:cNvPr id="4" name="Content Placeholder 3">
            <a:extLst>
              <a:ext uri="{FF2B5EF4-FFF2-40B4-BE49-F238E27FC236}">
                <a16:creationId xmlns:a16="http://schemas.microsoft.com/office/drawing/2014/main" id="{6EF0E2AD-ADAB-1149-B618-6B240BA0CFF5}"/>
              </a:ext>
            </a:extLst>
          </p:cNvPr>
          <p:cNvSpPr>
            <a:spLocks noGrp="1"/>
          </p:cNvSpPr>
          <p:nvPr>
            <p:ph sz="half" idx="2"/>
          </p:nvPr>
        </p:nvSpPr>
        <p:spPr/>
        <p:txBody>
          <a:bodyPr/>
          <a:lstStyle/>
          <a:p>
            <a:endParaRPr lang="en-DK"/>
          </a:p>
        </p:txBody>
      </p:sp>
      <p:sp>
        <p:nvSpPr>
          <p:cNvPr id="9" name="Text Placeholder 8">
            <a:extLst>
              <a:ext uri="{FF2B5EF4-FFF2-40B4-BE49-F238E27FC236}">
                <a16:creationId xmlns:a16="http://schemas.microsoft.com/office/drawing/2014/main" id="{C4D036CE-3A02-3C48-B3B3-2CE145BEFBA3}"/>
              </a:ext>
            </a:extLst>
          </p:cNvPr>
          <p:cNvSpPr>
            <a:spLocks noGrp="1"/>
          </p:cNvSpPr>
          <p:nvPr>
            <p:ph type="body" sz="quarter" idx="3"/>
          </p:nvPr>
        </p:nvSpPr>
        <p:spPr/>
        <p:txBody>
          <a:bodyPr/>
          <a:lstStyle/>
          <a:p>
            <a:endParaRPr lang="en-DK"/>
          </a:p>
        </p:txBody>
      </p:sp>
      <p:sp>
        <p:nvSpPr>
          <p:cNvPr id="11" name="TextBox 10">
            <a:extLst>
              <a:ext uri="{FF2B5EF4-FFF2-40B4-BE49-F238E27FC236}">
                <a16:creationId xmlns:a16="http://schemas.microsoft.com/office/drawing/2014/main" id="{96004D32-C466-3743-A209-256B22253338}"/>
              </a:ext>
            </a:extLst>
          </p:cNvPr>
          <p:cNvSpPr txBox="1"/>
          <p:nvPr/>
        </p:nvSpPr>
        <p:spPr>
          <a:xfrm>
            <a:off x="2310714" y="1269230"/>
            <a:ext cx="1487651" cy="369332"/>
          </a:xfrm>
          <a:prstGeom prst="rect">
            <a:avLst/>
          </a:prstGeom>
          <a:noFill/>
        </p:spPr>
        <p:txBody>
          <a:bodyPr wrap="none" rtlCol="0">
            <a:spAutoFit/>
          </a:bodyPr>
          <a:lstStyle/>
          <a:p>
            <a:r>
              <a:rPr lang="en-DK" dirty="0"/>
              <a:t>w/o register</a:t>
            </a:r>
          </a:p>
        </p:txBody>
      </p:sp>
      <p:sp>
        <p:nvSpPr>
          <p:cNvPr id="12" name="TextBox 11">
            <a:extLst>
              <a:ext uri="{FF2B5EF4-FFF2-40B4-BE49-F238E27FC236}">
                <a16:creationId xmlns:a16="http://schemas.microsoft.com/office/drawing/2014/main" id="{AF55A1B5-8C5B-F84B-B2FC-A629D3026EFF}"/>
              </a:ext>
            </a:extLst>
          </p:cNvPr>
          <p:cNvSpPr txBox="1"/>
          <p:nvPr/>
        </p:nvSpPr>
        <p:spPr>
          <a:xfrm>
            <a:off x="7455244" y="1375394"/>
            <a:ext cx="1253613" cy="369332"/>
          </a:xfrm>
          <a:prstGeom prst="rect">
            <a:avLst/>
          </a:prstGeom>
          <a:noFill/>
        </p:spPr>
        <p:txBody>
          <a:bodyPr wrap="none" rtlCol="0">
            <a:spAutoFit/>
          </a:bodyPr>
          <a:lstStyle/>
          <a:p>
            <a:r>
              <a:rPr lang="en-DK" dirty="0"/>
              <a:t>w register</a:t>
            </a:r>
          </a:p>
        </p:txBody>
      </p:sp>
      <p:pic>
        <p:nvPicPr>
          <p:cNvPr id="6" name="Billede 5">
            <a:extLst>
              <a:ext uri="{FF2B5EF4-FFF2-40B4-BE49-F238E27FC236}">
                <a16:creationId xmlns:a16="http://schemas.microsoft.com/office/drawing/2014/main" id="{3770B5AF-7A23-4682-A5FE-62494E2D747C}"/>
              </a:ext>
            </a:extLst>
          </p:cNvPr>
          <p:cNvPicPr>
            <a:picLocks noChangeAspect="1"/>
          </p:cNvPicPr>
          <p:nvPr/>
        </p:nvPicPr>
        <p:blipFill>
          <a:blip r:embed="rId2"/>
          <a:stretch>
            <a:fillRect/>
          </a:stretch>
        </p:blipFill>
        <p:spPr>
          <a:xfrm>
            <a:off x="1392866" y="1830549"/>
            <a:ext cx="4887431" cy="3795781"/>
          </a:xfrm>
          <a:prstGeom prst="rect">
            <a:avLst/>
          </a:prstGeom>
        </p:spPr>
      </p:pic>
    </p:spTree>
    <p:extLst>
      <p:ext uri="{BB962C8B-B14F-4D97-AF65-F5344CB8AC3E}">
        <p14:creationId xmlns:p14="http://schemas.microsoft.com/office/powerpoint/2010/main" val="3990735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F9CBF5F6-9280-A24A-842C-007343B4451A}"/>
              </a:ext>
            </a:extLst>
          </p:cNvPr>
          <p:cNvSpPr>
            <a:spLocks noGrp="1"/>
          </p:cNvSpPr>
          <p:nvPr>
            <p:ph type="body" idx="1"/>
          </p:nvPr>
        </p:nvSpPr>
        <p:spPr/>
        <p:txBody>
          <a:bodyPr/>
          <a:lstStyle/>
          <a:p>
            <a:endParaRPr lang="en-DK"/>
          </a:p>
        </p:txBody>
      </p:sp>
      <p:pic>
        <p:nvPicPr>
          <p:cNvPr id="2" name="Billede 2">
            <a:extLst>
              <a:ext uri="{FF2B5EF4-FFF2-40B4-BE49-F238E27FC236}">
                <a16:creationId xmlns:a16="http://schemas.microsoft.com/office/drawing/2014/main" id="{4BFC3F45-A94D-4BE3-BE60-D8B14EB455F9}"/>
              </a:ext>
            </a:extLst>
          </p:cNvPr>
          <p:cNvPicPr>
            <a:picLocks noGrp="1" noChangeAspect="1"/>
          </p:cNvPicPr>
          <p:nvPr>
            <p:ph sz="half" idx="2"/>
          </p:nvPr>
        </p:nvPicPr>
        <p:blipFill>
          <a:blip r:embed="rId2"/>
          <a:stretch>
            <a:fillRect/>
          </a:stretch>
        </p:blipFill>
        <p:spPr>
          <a:xfrm>
            <a:off x="6291615" y="2017580"/>
            <a:ext cx="5262880" cy="3591220"/>
          </a:xfrm>
        </p:spPr>
      </p:pic>
      <p:sp>
        <p:nvSpPr>
          <p:cNvPr id="9" name="Text Placeholder 8">
            <a:extLst>
              <a:ext uri="{FF2B5EF4-FFF2-40B4-BE49-F238E27FC236}">
                <a16:creationId xmlns:a16="http://schemas.microsoft.com/office/drawing/2014/main" id="{C4D036CE-3A02-3C48-B3B3-2CE145BEFBA3}"/>
              </a:ext>
            </a:extLst>
          </p:cNvPr>
          <p:cNvSpPr>
            <a:spLocks noGrp="1"/>
          </p:cNvSpPr>
          <p:nvPr>
            <p:ph type="body" sz="quarter" idx="3"/>
          </p:nvPr>
        </p:nvSpPr>
        <p:spPr/>
        <p:txBody>
          <a:bodyPr/>
          <a:lstStyle/>
          <a:p>
            <a:endParaRPr lang="en-DK"/>
          </a:p>
        </p:txBody>
      </p:sp>
      <p:sp>
        <p:nvSpPr>
          <p:cNvPr id="10" name="Content Placeholder 9">
            <a:extLst>
              <a:ext uri="{FF2B5EF4-FFF2-40B4-BE49-F238E27FC236}">
                <a16:creationId xmlns:a16="http://schemas.microsoft.com/office/drawing/2014/main" id="{F9D6D6E5-7A6D-8A40-8D74-893491CA17CF}"/>
              </a:ext>
            </a:extLst>
          </p:cNvPr>
          <p:cNvSpPr>
            <a:spLocks noGrp="1"/>
          </p:cNvSpPr>
          <p:nvPr>
            <p:ph sz="quarter" idx="4"/>
          </p:nvPr>
        </p:nvSpPr>
        <p:spPr/>
        <p:txBody>
          <a:bodyPr/>
          <a:lstStyle/>
          <a:p>
            <a:endParaRPr lang="en-DK"/>
          </a:p>
        </p:txBody>
      </p:sp>
      <p:sp>
        <p:nvSpPr>
          <p:cNvPr id="11" name="TextBox 10">
            <a:extLst>
              <a:ext uri="{FF2B5EF4-FFF2-40B4-BE49-F238E27FC236}">
                <a16:creationId xmlns:a16="http://schemas.microsoft.com/office/drawing/2014/main" id="{96004D32-C466-3743-A209-256B22253338}"/>
              </a:ext>
            </a:extLst>
          </p:cNvPr>
          <p:cNvSpPr txBox="1"/>
          <p:nvPr/>
        </p:nvSpPr>
        <p:spPr>
          <a:xfrm>
            <a:off x="2310714" y="1269230"/>
            <a:ext cx="1487651" cy="369332"/>
          </a:xfrm>
          <a:prstGeom prst="rect">
            <a:avLst/>
          </a:prstGeom>
          <a:noFill/>
        </p:spPr>
        <p:txBody>
          <a:bodyPr wrap="none" rtlCol="0">
            <a:spAutoFit/>
          </a:bodyPr>
          <a:lstStyle/>
          <a:p>
            <a:r>
              <a:rPr lang="en-DK" dirty="0"/>
              <a:t>w/o register</a:t>
            </a:r>
          </a:p>
        </p:txBody>
      </p:sp>
      <p:sp>
        <p:nvSpPr>
          <p:cNvPr id="12" name="TextBox 11">
            <a:extLst>
              <a:ext uri="{FF2B5EF4-FFF2-40B4-BE49-F238E27FC236}">
                <a16:creationId xmlns:a16="http://schemas.microsoft.com/office/drawing/2014/main" id="{AF55A1B5-8C5B-F84B-B2FC-A629D3026EFF}"/>
              </a:ext>
            </a:extLst>
          </p:cNvPr>
          <p:cNvSpPr txBox="1"/>
          <p:nvPr/>
        </p:nvSpPr>
        <p:spPr>
          <a:xfrm>
            <a:off x="7455244" y="1375394"/>
            <a:ext cx="1253613" cy="369332"/>
          </a:xfrm>
          <a:prstGeom prst="rect">
            <a:avLst/>
          </a:prstGeom>
          <a:noFill/>
        </p:spPr>
        <p:txBody>
          <a:bodyPr wrap="none" rtlCol="0">
            <a:spAutoFit/>
          </a:bodyPr>
          <a:lstStyle/>
          <a:p>
            <a:r>
              <a:rPr lang="en-DK" dirty="0"/>
              <a:t>w register</a:t>
            </a:r>
          </a:p>
        </p:txBody>
      </p:sp>
      <p:pic>
        <p:nvPicPr>
          <p:cNvPr id="6" name="Billede 5">
            <a:extLst>
              <a:ext uri="{FF2B5EF4-FFF2-40B4-BE49-F238E27FC236}">
                <a16:creationId xmlns:a16="http://schemas.microsoft.com/office/drawing/2014/main" id="{3770B5AF-7A23-4682-A5FE-62494E2D747C}"/>
              </a:ext>
            </a:extLst>
          </p:cNvPr>
          <p:cNvPicPr>
            <a:picLocks noChangeAspect="1"/>
          </p:cNvPicPr>
          <p:nvPr/>
        </p:nvPicPr>
        <p:blipFill>
          <a:blip r:embed="rId3"/>
          <a:stretch>
            <a:fillRect/>
          </a:stretch>
        </p:blipFill>
        <p:spPr>
          <a:xfrm>
            <a:off x="1392866" y="1830549"/>
            <a:ext cx="4887431" cy="3795781"/>
          </a:xfrm>
          <a:prstGeom prst="rect">
            <a:avLst/>
          </a:prstGeom>
        </p:spPr>
      </p:pic>
    </p:spTree>
    <p:extLst>
      <p:ext uri="{BB962C8B-B14F-4D97-AF65-F5344CB8AC3E}">
        <p14:creationId xmlns:p14="http://schemas.microsoft.com/office/powerpoint/2010/main" val="301738554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CF77F-F487-6D4A-B8F2-E304B950FA62}"/>
              </a:ext>
            </a:extLst>
          </p:cNvPr>
          <p:cNvSpPr>
            <a:spLocks noGrp="1"/>
          </p:cNvSpPr>
          <p:nvPr>
            <p:ph type="title"/>
          </p:nvPr>
        </p:nvSpPr>
        <p:spPr/>
        <p:txBody>
          <a:bodyPr/>
          <a:lstStyle/>
          <a:p>
            <a:r>
              <a:rPr lang="en-DK" dirty="0"/>
              <a:t>Fitting the model</a:t>
            </a:r>
          </a:p>
        </p:txBody>
      </p:sp>
      <p:sp>
        <p:nvSpPr>
          <p:cNvPr id="3" name="Content Placeholder 2">
            <a:extLst>
              <a:ext uri="{FF2B5EF4-FFF2-40B4-BE49-F238E27FC236}">
                <a16:creationId xmlns:a16="http://schemas.microsoft.com/office/drawing/2014/main" id="{F4E8620A-9B00-EF45-A84E-018C2CC38301}"/>
              </a:ext>
            </a:extLst>
          </p:cNvPr>
          <p:cNvSpPr>
            <a:spLocks noGrp="1"/>
          </p:cNvSpPr>
          <p:nvPr>
            <p:ph idx="1"/>
          </p:nvPr>
        </p:nvSpPr>
        <p:spPr/>
        <p:txBody>
          <a:bodyPr/>
          <a:lstStyle/>
          <a:p>
            <a:r>
              <a:rPr lang="en-DK" dirty="0"/>
              <a:t>Articulation_m2 &lt;- brm(</a:t>
            </a:r>
            <a:br>
              <a:rPr lang="en-DK" dirty="0"/>
            </a:br>
            <a:r>
              <a:rPr lang="en-DK" dirty="0"/>
              <a:t>   Articulation_f2, </a:t>
            </a:r>
            <a:br>
              <a:rPr lang="en-DK" dirty="0"/>
            </a:br>
            <a:r>
              <a:rPr lang="en-DK" dirty="0"/>
              <a:t>   data = data,</a:t>
            </a:r>
            <a:br>
              <a:rPr lang="en-DK" dirty="0"/>
            </a:br>
            <a:r>
              <a:rPr lang="en-DK" dirty="0"/>
              <a:t>   family = gaussian,</a:t>
            </a:r>
            <a:br>
              <a:rPr lang="en-DK" dirty="0"/>
            </a:br>
            <a:r>
              <a:rPr lang="en-DK" dirty="0"/>
              <a:t>   prior = Articulation_p2,</a:t>
            </a:r>
            <a:br>
              <a:rPr lang="en-DK" dirty="0"/>
            </a:br>
            <a:r>
              <a:rPr lang="en-DK" dirty="0"/>
              <a:t>   sample_prior = T)</a:t>
            </a:r>
          </a:p>
          <a:p>
            <a:endParaRPr lang="en-DK" dirty="0"/>
          </a:p>
        </p:txBody>
      </p:sp>
    </p:spTree>
    <p:extLst>
      <p:ext uri="{BB962C8B-B14F-4D97-AF65-F5344CB8AC3E}">
        <p14:creationId xmlns:p14="http://schemas.microsoft.com/office/powerpoint/2010/main" val="5993474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B64C-298D-3F4C-8EDE-966302BE3783}"/>
              </a:ext>
            </a:extLst>
          </p:cNvPr>
          <p:cNvSpPr>
            <a:spLocks noGrp="1"/>
          </p:cNvSpPr>
          <p:nvPr>
            <p:ph type="title"/>
          </p:nvPr>
        </p:nvSpPr>
        <p:spPr>
          <a:xfrm>
            <a:off x="1069848" y="484632"/>
            <a:ext cx="10058400" cy="2184770"/>
          </a:xfrm>
        </p:spPr>
        <p:txBody>
          <a:bodyPr>
            <a:normAutofit fontScale="90000"/>
          </a:bodyPr>
          <a:lstStyle/>
          <a:p>
            <a:r>
              <a:rPr lang="en-DK" dirty="0"/>
              <a:t>Posterior </a:t>
            </a:r>
            <a:br>
              <a:rPr lang="en-DK" dirty="0"/>
            </a:br>
            <a:r>
              <a:rPr lang="en-DK" dirty="0"/>
              <a:t>Predictive </a:t>
            </a:r>
            <a:br>
              <a:rPr lang="en-DK" dirty="0"/>
            </a:br>
            <a:r>
              <a:rPr lang="en-DK" dirty="0"/>
              <a:t>checks</a:t>
            </a:r>
          </a:p>
        </p:txBody>
      </p:sp>
      <p:sp>
        <p:nvSpPr>
          <p:cNvPr id="3" name="Content Placeholder 2">
            <a:extLst>
              <a:ext uri="{FF2B5EF4-FFF2-40B4-BE49-F238E27FC236}">
                <a16:creationId xmlns:a16="http://schemas.microsoft.com/office/drawing/2014/main" id="{D53E87A2-3FC1-404B-8FB4-2648FAB09E52}"/>
              </a:ext>
            </a:extLst>
          </p:cNvPr>
          <p:cNvSpPr>
            <a:spLocks noGrp="1"/>
          </p:cNvSpPr>
          <p:nvPr>
            <p:ph idx="1"/>
          </p:nvPr>
        </p:nvSpPr>
        <p:spPr>
          <a:xfrm>
            <a:off x="931816" y="3017091"/>
            <a:ext cx="10058400" cy="4050792"/>
          </a:xfrm>
        </p:spPr>
        <p:txBody>
          <a:bodyPr/>
          <a:lstStyle/>
          <a:p>
            <a:r>
              <a:rPr lang="en-GB" dirty="0"/>
              <a:t>p</a:t>
            </a:r>
            <a:r>
              <a:rPr lang="en-DK" dirty="0"/>
              <a:t>p_check(Articulation_m2, nsamples=100)</a:t>
            </a:r>
          </a:p>
          <a:p>
            <a:endParaRPr lang="en-DK" dirty="0"/>
          </a:p>
          <a:p>
            <a:endParaRPr lang="en-DK" dirty="0"/>
          </a:p>
        </p:txBody>
      </p:sp>
      <p:pic>
        <p:nvPicPr>
          <p:cNvPr id="4" name="Billede 2">
            <a:extLst>
              <a:ext uri="{FF2B5EF4-FFF2-40B4-BE49-F238E27FC236}">
                <a16:creationId xmlns:a16="http://schemas.microsoft.com/office/drawing/2014/main" id="{B9D391C5-EA1A-4FA8-9C68-E2CBA4E1BF7B}"/>
              </a:ext>
            </a:extLst>
          </p:cNvPr>
          <p:cNvPicPr>
            <a:picLocks noChangeAspect="1"/>
          </p:cNvPicPr>
          <p:nvPr/>
        </p:nvPicPr>
        <p:blipFill>
          <a:blip r:embed="rId2"/>
          <a:stretch>
            <a:fillRect/>
          </a:stretch>
        </p:blipFill>
        <p:spPr>
          <a:xfrm>
            <a:off x="7786080" y="127347"/>
            <a:ext cx="3845206" cy="2634291"/>
          </a:xfrm>
          <a:prstGeom prst="rect">
            <a:avLst/>
          </a:prstGeom>
        </p:spPr>
      </p:pic>
    </p:spTree>
    <p:extLst>
      <p:ext uri="{BB962C8B-B14F-4D97-AF65-F5344CB8AC3E}">
        <p14:creationId xmlns:p14="http://schemas.microsoft.com/office/powerpoint/2010/main" val="31101192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B64C-298D-3F4C-8EDE-966302BE3783}"/>
              </a:ext>
            </a:extLst>
          </p:cNvPr>
          <p:cNvSpPr>
            <a:spLocks noGrp="1"/>
          </p:cNvSpPr>
          <p:nvPr>
            <p:ph type="title"/>
          </p:nvPr>
        </p:nvSpPr>
        <p:spPr>
          <a:xfrm>
            <a:off x="1069848" y="484632"/>
            <a:ext cx="10058400" cy="2184770"/>
          </a:xfrm>
        </p:spPr>
        <p:txBody>
          <a:bodyPr>
            <a:normAutofit fontScale="90000"/>
          </a:bodyPr>
          <a:lstStyle/>
          <a:p>
            <a:r>
              <a:rPr lang="en-DK" dirty="0"/>
              <a:t>Posterior </a:t>
            </a:r>
            <a:br>
              <a:rPr lang="en-DK" dirty="0"/>
            </a:br>
            <a:r>
              <a:rPr lang="en-DK" dirty="0"/>
              <a:t>Predictive </a:t>
            </a:r>
            <a:br>
              <a:rPr lang="en-DK" dirty="0"/>
            </a:br>
            <a:r>
              <a:rPr lang="en-DK" dirty="0"/>
              <a:t>checks</a:t>
            </a:r>
          </a:p>
        </p:txBody>
      </p:sp>
      <p:sp>
        <p:nvSpPr>
          <p:cNvPr id="3" name="Content Placeholder 2">
            <a:extLst>
              <a:ext uri="{FF2B5EF4-FFF2-40B4-BE49-F238E27FC236}">
                <a16:creationId xmlns:a16="http://schemas.microsoft.com/office/drawing/2014/main" id="{D53E87A2-3FC1-404B-8FB4-2648FAB09E52}"/>
              </a:ext>
            </a:extLst>
          </p:cNvPr>
          <p:cNvSpPr>
            <a:spLocks noGrp="1"/>
          </p:cNvSpPr>
          <p:nvPr>
            <p:ph idx="1"/>
          </p:nvPr>
        </p:nvSpPr>
        <p:spPr>
          <a:xfrm>
            <a:off x="931816" y="3017091"/>
            <a:ext cx="10058400" cy="4050792"/>
          </a:xfrm>
        </p:spPr>
        <p:txBody>
          <a:bodyPr/>
          <a:lstStyle/>
          <a:p>
            <a:r>
              <a:rPr lang="en-GB" dirty="0"/>
              <a:t>p</a:t>
            </a:r>
            <a:r>
              <a:rPr lang="en-DK" dirty="0"/>
              <a:t>p_check(Articulation_m2, nsamples=100)</a:t>
            </a:r>
          </a:p>
          <a:p>
            <a:endParaRPr lang="en-DK" dirty="0"/>
          </a:p>
          <a:p>
            <a:endParaRPr lang="en-DK" dirty="0"/>
          </a:p>
        </p:txBody>
      </p:sp>
      <p:pic>
        <p:nvPicPr>
          <p:cNvPr id="4" name="Billede 2">
            <a:extLst>
              <a:ext uri="{FF2B5EF4-FFF2-40B4-BE49-F238E27FC236}">
                <a16:creationId xmlns:a16="http://schemas.microsoft.com/office/drawing/2014/main" id="{B9D391C5-EA1A-4FA8-9C68-E2CBA4E1BF7B}"/>
              </a:ext>
            </a:extLst>
          </p:cNvPr>
          <p:cNvPicPr>
            <a:picLocks noChangeAspect="1"/>
          </p:cNvPicPr>
          <p:nvPr/>
        </p:nvPicPr>
        <p:blipFill>
          <a:blip r:embed="rId2"/>
          <a:stretch>
            <a:fillRect/>
          </a:stretch>
        </p:blipFill>
        <p:spPr>
          <a:xfrm>
            <a:off x="7786080" y="127347"/>
            <a:ext cx="3845206" cy="2634291"/>
          </a:xfrm>
          <a:prstGeom prst="rect">
            <a:avLst/>
          </a:prstGeom>
        </p:spPr>
      </p:pic>
      <p:pic>
        <p:nvPicPr>
          <p:cNvPr id="5" name="Billede 5">
            <a:extLst>
              <a:ext uri="{FF2B5EF4-FFF2-40B4-BE49-F238E27FC236}">
                <a16:creationId xmlns:a16="http://schemas.microsoft.com/office/drawing/2014/main" id="{A113B5D8-2C62-438A-8296-125E8E5A42F0}"/>
              </a:ext>
            </a:extLst>
          </p:cNvPr>
          <p:cNvPicPr>
            <a:picLocks noChangeAspect="1"/>
          </p:cNvPicPr>
          <p:nvPr/>
        </p:nvPicPr>
        <p:blipFill>
          <a:blip r:embed="rId3"/>
          <a:stretch>
            <a:fillRect/>
          </a:stretch>
        </p:blipFill>
        <p:spPr>
          <a:xfrm>
            <a:off x="6295656" y="3462347"/>
            <a:ext cx="4834269" cy="3300281"/>
          </a:xfrm>
          <a:prstGeom prst="rect">
            <a:avLst/>
          </a:prstGeom>
        </p:spPr>
      </p:pic>
    </p:spTree>
    <p:extLst>
      <p:ext uri="{BB962C8B-B14F-4D97-AF65-F5344CB8AC3E}">
        <p14:creationId xmlns:p14="http://schemas.microsoft.com/office/powerpoint/2010/main" val="2332299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786F-370B-DC4C-8B4D-EF0E6D6AB3F3}"/>
              </a:ext>
            </a:extLst>
          </p:cNvPr>
          <p:cNvSpPr>
            <a:spLocks noGrp="1"/>
          </p:cNvSpPr>
          <p:nvPr>
            <p:ph type="title"/>
          </p:nvPr>
        </p:nvSpPr>
        <p:spPr/>
        <p:txBody>
          <a:bodyPr/>
          <a:lstStyle/>
          <a:p>
            <a:r>
              <a:rPr lang="en-DK" dirty="0"/>
              <a:t>Why Bayes (my take)</a:t>
            </a:r>
          </a:p>
        </p:txBody>
      </p:sp>
      <p:sp>
        <p:nvSpPr>
          <p:cNvPr id="3" name="Content Placeholder 2">
            <a:extLst>
              <a:ext uri="{FF2B5EF4-FFF2-40B4-BE49-F238E27FC236}">
                <a16:creationId xmlns:a16="http://schemas.microsoft.com/office/drawing/2014/main" id="{8976B5B7-D5B2-F149-BFB4-9C33888D2C6E}"/>
              </a:ext>
            </a:extLst>
          </p:cNvPr>
          <p:cNvSpPr>
            <a:spLocks noGrp="1"/>
          </p:cNvSpPr>
          <p:nvPr>
            <p:ph idx="1"/>
          </p:nvPr>
        </p:nvSpPr>
        <p:spPr>
          <a:xfrm>
            <a:off x="1069848" y="2121407"/>
            <a:ext cx="10058400" cy="4427673"/>
          </a:xfrm>
        </p:spPr>
        <p:txBody>
          <a:bodyPr vert="horz" lIns="91440" tIns="45720" rIns="91440" bIns="45720" rtlCol="0" anchor="t">
            <a:normAutofit/>
          </a:bodyPr>
          <a:lstStyle/>
          <a:p>
            <a:r>
              <a:rPr lang="en-GB" b="1" dirty="0">
                <a:solidFill>
                  <a:srgbClr val="FF0000"/>
                </a:solidFill>
              </a:rPr>
              <a:t>Principled</a:t>
            </a:r>
            <a:r>
              <a:rPr lang="en-GB" dirty="0"/>
              <a:t> way of building your model: </a:t>
            </a:r>
          </a:p>
          <a:p>
            <a:pPr lvl="1"/>
            <a:r>
              <a:rPr lang="en-GB" dirty="0"/>
              <a:t>Thinking through what you know </a:t>
            </a:r>
          </a:p>
          <a:p>
            <a:pPr lvl="1"/>
            <a:r>
              <a:rPr lang="en-GB" dirty="0"/>
              <a:t>Thinking through (with plots!) the implications of what you think you know</a:t>
            </a:r>
          </a:p>
          <a:p>
            <a:pPr lvl="1"/>
            <a:endParaRPr lang="en-GB" dirty="0"/>
          </a:p>
          <a:p>
            <a:pPr lvl="1"/>
            <a:endParaRPr lang="en-DK" dirty="0"/>
          </a:p>
        </p:txBody>
      </p:sp>
    </p:spTree>
    <p:extLst>
      <p:ext uri="{BB962C8B-B14F-4D97-AF65-F5344CB8AC3E}">
        <p14:creationId xmlns:p14="http://schemas.microsoft.com/office/powerpoint/2010/main" val="367420941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6B64C-298D-3F4C-8EDE-966302BE3783}"/>
              </a:ext>
            </a:extLst>
          </p:cNvPr>
          <p:cNvSpPr>
            <a:spLocks noGrp="1"/>
          </p:cNvSpPr>
          <p:nvPr>
            <p:ph type="title"/>
          </p:nvPr>
        </p:nvSpPr>
        <p:spPr/>
        <p:txBody>
          <a:bodyPr/>
          <a:lstStyle/>
          <a:p>
            <a:r>
              <a:rPr lang="en-DK" dirty="0"/>
              <a:t>Posterior Predictive checks</a:t>
            </a:r>
          </a:p>
        </p:txBody>
      </p:sp>
      <p:sp>
        <p:nvSpPr>
          <p:cNvPr id="3" name="Content Placeholder 2">
            <a:extLst>
              <a:ext uri="{FF2B5EF4-FFF2-40B4-BE49-F238E27FC236}">
                <a16:creationId xmlns:a16="http://schemas.microsoft.com/office/drawing/2014/main" id="{D53E87A2-3FC1-404B-8FB4-2648FAB09E52}"/>
              </a:ext>
            </a:extLst>
          </p:cNvPr>
          <p:cNvSpPr>
            <a:spLocks noGrp="1"/>
          </p:cNvSpPr>
          <p:nvPr>
            <p:ph idx="1"/>
          </p:nvPr>
        </p:nvSpPr>
        <p:spPr/>
        <p:txBody>
          <a:bodyPr/>
          <a:lstStyle/>
          <a:p>
            <a:r>
              <a:rPr lang="en-GB" dirty="0"/>
              <a:t>plot(C</a:t>
            </a:r>
            <a:r>
              <a:rPr lang="en-DK" dirty="0"/>
              <a:t>onditional_effects(Articulation_m2), points=T)</a:t>
            </a:r>
          </a:p>
          <a:p>
            <a:endParaRPr lang="en-DK" dirty="0"/>
          </a:p>
          <a:p>
            <a:endParaRPr lang="en-DK" dirty="0"/>
          </a:p>
        </p:txBody>
      </p:sp>
      <p:pic>
        <p:nvPicPr>
          <p:cNvPr id="5" name="Billede 5">
            <a:extLst>
              <a:ext uri="{FF2B5EF4-FFF2-40B4-BE49-F238E27FC236}">
                <a16:creationId xmlns:a16="http://schemas.microsoft.com/office/drawing/2014/main" id="{9561257A-6658-4105-9CB5-6243F7ED2644}"/>
              </a:ext>
            </a:extLst>
          </p:cNvPr>
          <p:cNvPicPr>
            <a:picLocks noChangeAspect="1"/>
          </p:cNvPicPr>
          <p:nvPr/>
        </p:nvPicPr>
        <p:blipFill>
          <a:blip r:embed="rId2"/>
          <a:stretch>
            <a:fillRect/>
          </a:stretch>
        </p:blipFill>
        <p:spPr>
          <a:xfrm>
            <a:off x="6325191" y="2759417"/>
            <a:ext cx="4804734" cy="3276653"/>
          </a:xfrm>
          <a:prstGeom prst="rect">
            <a:avLst/>
          </a:prstGeom>
        </p:spPr>
      </p:pic>
    </p:spTree>
    <p:extLst>
      <p:ext uri="{BB962C8B-B14F-4D97-AF65-F5344CB8AC3E}">
        <p14:creationId xmlns:p14="http://schemas.microsoft.com/office/powerpoint/2010/main" val="5296630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B350FC-3A4E-A14C-B628-802A4E80F0BD}"/>
              </a:ext>
            </a:extLst>
          </p:cNvPr>
          <p:cNvSpPr>
            <a:spLocks noGrp="1"/>
          </p:cNvSpPr>
          <p:nvPr>
            <p:ph type="title"/>
          </p:nvPr>
        </p:nvSpPr>
        <p:spPr/>
        <p:txBody>
          <a:bodyPr/>
          <a:lstStyle/>
          <a:p>
            <a:r>
              <a:rPr lang="en-DK" dirty="0"/>
              <a:t>Prior Posterior update checks</a:t>
            </a:r>
          </a:p>
        </p:txBody>
      </p:sp>
      <p:pic>
        <p:nvPicPr>
          <p:cNvPr id="5" name="Billede 8">
            <a:extLst>
              <a:ext uri="{FF2B5EF4-FFF2-40B4-BE49-F238E27FC236}">
                <a16:creationId xmlns:a16="http://schemas.microsoft.com/office/drawing/2014/main" id="{6A2489AA-F09B-463D-86A8-9A857E648ADA}"/>
              </a:ext>
            </a:extLst>
          </p:cNvPr>
          <p:cNvPicPr>
            <a:picLocks noGrp="1" noChangeAspect="1"/>
          </p:cNvPicPr>
          <p:nvPr>
            <p:ph idx="1"/>
          </p:nvPr>
        </p:nvPicPr>
        <p:blipFill>
          <a:blip r:embed="rId2"/>
          <a:stretch>
            <a:fillRect/>
          </a:stretch>
        </p:blipFill>
        <p:spPr>
          <a:xfrm>
            <a:off x="1729279" y="1619314"/>
            <a:ext cx="8562329" cy="4269351"/>
          </a:xfrm>
        </p:spPr>
      </p:pic>
      <p:sp>
        <p:nvSpPr>
          <p:cNvPr id="7" name="Rectangle 6">
            <a:extLst>
              <a:ext uri="{FF2B5EF4-FFF2-40B4-BE49-F238E27FC236}">
                <a16:creationId xmlns:a16="http://schemas.microsoft.com/office/drawing/2014/main" id="{226AF44F-5894-FB48-93DE-68DC0B292704}"/>
              </a:ext>
            </a:extLst>
          </p:cNvPr>
          <p:cNvSpPr/>
          <p:nvPr/>
        </p:nvSpPr>
        <p:spPr>
          <a:xfrm>
            <a:off x="3439885" y="5634704"/>
            <a:ext cx="6096000" cy="1477328"/>
          </a:xfrm>
          <a:prstGeom prst="rect">
            <a:avLst/>
          </a:prstGeom>
        </p:spPr>
        <p:txBody>
          <a:bodyPr>
            <a:spAutoFit/>
          </a:bodyPr>
          <a:lstStyle/>
          <a:p>
            <a:br>
              <a:rPr lang="en-DK" dirty="0"/>
            </a:br>
            <a:r>
              <a:rPr lang="en-DK" dirty="0"/>
              <a:t>   </a:t>
            </a:r>
            <a:r>
              <a:rPr lang="en-GB" dirty="0"/>
              <a:t>P</a:t>
            </a:r>
            <a:r>
              <a:rPr lang="en-DK" dirty="0"/>
              <a:t>rior(normal(0, 1), class=Intercept),</a:t>
            </a:r>
            <a:br>
              <a:rPr lang="en-DK" dirty="0"/>
            </a:br>
            <a:r>
              <a:rPr lang="en-DK" dirty="0"/>
              <a:t>   </a:t>
            </a:r>
            <a:r>
              <a:rPr lang="en-GB" dirty="0"/>
              <a:t>P</a:t>
            </a:r>
            <a:r>
              <a:rPr lang="en-DK" dirty="0"/>
              <a:t>rior(normal(0, 0.3), class = b),</a:t>
            </a:r>
            <a:br>
              <a:rPr lang="en-DK" dirty="0"/>
            </a:br>
            <a:r>
              <a:rPr lang="en-DK" dirty="0"/>
              <a:t>   </a:t>
            </a:r>
            <a:r>
              <a:rPr lang="en-GB" dirty="0"/>
              <a:t>P</a:t>
            </a:r>
            <a:r>
              <a:rPr lang="en-DK" dirty="0"/>
              <a:t>rior(normal(1, 0.5), class=sigma)</a:t>
            </a:r>
            <a:br>
              <a:rPr lang="en-DK" dirty="0"/>
            </a:br>
            <a:endParaRPr lang="en-DK" dirty="0"/>
          </a:p>
        </p:txBody>
      </p:sp>
    </p:spTree>
    <p:extLst>
      <p:ext uri="{BB962C8B-B14F-4D97-AF65-F5344CB8AC3E}">
        <p14:creationId xmlns:p14="http://schemas.microsoft.com/office/powerpoint/2010/main" val="4260072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AE9583-EB00-9945-A86B-353683BAA639}"/>
              </a:ext>
            </a:extLst>
          </p:cNvPr>
          <p:cNvSpPr>
            <a:spLocks noGrp="1"/>
          </p:cNvSpPr>
          <p:nvPr>
            <p:ph type="title"/>
          </p:nvPr>
        </p:nvSpPr>
        <p:spPr/>
        <p:txBody>
          <a:bodyPr/>
          <a:lstStyle/>
          <a:p>
            <a:r>
              <a:rPr lang="en-DK" dirty="0"/>
              <a:t>Assessing the contrast</a:t>
            </a:r>
          </a:p>
        </p:txBody>
      </p:sp>
      <p:sp>
        <p:nvSpPr>
          <p:cNvPr id="3" name="Content Placeholder 2">
            <a:extLst>
              <a:ext uri="{FF2B5EF4-FFF2-40B4-BE49-F238E27FC236}">
                <a16:creationId xmlns:a16="http://schemas.microsoft.com/office/drawing/2014/main" id="{304E83EE-4C8E-1544-B3BE-2D58E3B4D600}"/>
              </a:ext>
            </a:extLst>
          </p:cNvPr>
          <p:cNvSpPr>
            <a:spLocks noGrp="1"/>
          </p:cNvSpPr>
          <p:nvPr>
            <p:ph idx="1"/>
          </p:nvPr>
        </p:nvSpPr>
        <p:spPr/>
        <p:txBody>
          <a:bodyPr>
            <a:normAutofit fontScale="92500" lnSpcReduction="10000"/>
          </a:bodyPr>
          <a:lstStyle/>
          <a:p>
            <a:r>
              <a:rPr lang="en-DK" dirty="0"/>
              <a:t>The difference is estimated as -0.36 with a standard error of 0.21</a:t>
            </a:r>
          </a:p>
          <a:p>
            <a:endParaRPr lang="en-DK" dirty="0"/>
          </a:p>
          <a:p>
            <a:r>
              <a:rPr lang="en-DK" dirty="0"/>
              <a:t>But sometimes we want to more explicitly test an hypothesis </a:t>
            </a:r>
            <a:br>
              <a:rPr lang="en-DK" dirty="0"/>
            </a:br>
            <a:r>
              <a:rPr lang="en-DK" dirty="0"/>
              <a:t>(assess how many of the posterior samples are compatible with </a:t>
            </a:r>
            <a:br>
              <a:rPr lang="en-DK" dirty="0"/>
            </a:br>
            <a:r>
              <a:rPr lang="en-DK" dirty="0"/>
              <a:t>a given hypothesis)</a:t>
            </a:r>
          </a:p>
          <a:p>
            <a:pPr lvl="1"/>
            <a:endParaRPr lang="en-DK" dirty="0"/>
          </a:p>
          <a:p>
            <a:pPr lvl="1"/>
            <a:r>
              <a:rPr lang="en-DK" dirty="0"/>
              <a:t>Previous literature (MA) says that IDS is hyperarticulated</a:t>
            </a:r>
          </a:p>
          <a:p>
            <a:pPr lvl="2"/>
            <a:r>
              <a:rPr lang="en-GB" dirty="0"/>
              <a:t>h</a:t>
            </a:r>
            <a:r>
              <a:rPr lang="en-DK" dirty="0"/>
              <a:t>ypothesis(Articulation_m2, “Register &gt; 0”)</a:t>
            </a:r>
          </a:p>
          <a:p>
            <a:pPr lvl="2"/>
            <a:endParaRPr lang="en-DK" dirty="0"/>
          </a:p>
          <a:p>
            <a:pPr lvl="1"/>
            <a:r>
              <a:rPr lang="en-DK" dirty="0"/>
              <a:t>1 previous Danish study says that Danish IDS is the same as ADS</a:t>
            </a:r>
          </a:p>
          <a:p>
            <a:pPr lvl="2"/>
            <a:r>
              <a:rPr lang="en-GB" dirty="0"/>
              <a:t>h</a:t>
            </a:r>
            <a:r>
              <a:rPr lang="en-DK" dirty="0"/>
              <a:t>ypothesis(Articulation_m2, “Register = 0”)</a:t>
            </a:r>
          </a:p>
          <a:p>
            <a:pPr lvl="1"/>
            <a:endParaRPr lang="en-DK" dirty="0"/>
          </a:p>
          <a:p>
            <a:pPr lvl="1"/>
            <a:r>
              <a:rPr lang="en-DK" dirty="0"/>
              <a:t>1 previous Danish study says that Danish IDS is hypoarticulated</a:t>
            </a:r>
          </a:p>
          <a:p>
            <a:pPr lvl="2"/>
            <a:r>
              <a:rPr lang="en-GB" dirty="0"/>
              <a:t>h</a:t>
            </a:r>
            <a:r>
              <a:rPr lang="en-DK" dirty="0"/>
              <a:t>ypothesis(Articulation_m2, “Register &lt; 0”)</a:t>
            </a:r>
          </a:p>
          <a:p>
            <a:pPr lvl="1"/>
            <a:endParaRPr lang="en-DK" dirty="0"/>
          </a:p>
        </p:txBody>
      </p:sp>
      <p:pic>
        <p:nvPicPr>
          <p:cNvPr id="5" name="Billede 8" descr="Et billede, der indeholder tekst, våben, kniv&#10;&#10;Beskrivelsen er genereret automatisk">
            <a:extLst>
              <a:ext uri="{FF2B5EF4-FFF2-40B4-BE49-F238E27FC236}">
                <a16:creationId xmlns:a16="http://schemas.microsoft.com/office/drawing/2014/main" id="{CCFF5E21-6128-D646-9D62-D058D80E572F}"/>
              </a:ext>
            </a:extLst>
          </p:cNvPr>
          <p:cNvPicPr>
            <a:picLocks noChangeAspect="1"/>
          </p:cNvPicPr>
          <p:nvPr/>
        </p:nvPicPr>
        <p:blipFill>
          <a:blip r:embed="rId2"/>
          <a:stretch>
            <a:fillRect/>
          </a:stretch>
        </p:blipFill>
        <p:spPr>
          <a:xfrm>
            <a:off x="8778856" y="2074771"/>
            <a:ext cx="2923410" cy="4097429"/>
          </a:xfrm>
          <a:prstGeom prst="rect">
            <a:avLst/>
          </a:prstGeom>
        </p:spPr>
      </p:pic>
    </p:spTree>
    <p:extLst>
      <p:ext uri="{BB962C8B-B14F-4D97-AF65-F5344CB8AC3E}">
        <p14:creationId xmlns:p14="http://schemas.microsoft.com/office/powerpoint/2010/main" val="7924992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EC3B5-D48B-6240-97F8-6945B0EA7A04}"/>
              </a:ext>
            </a:extLst>
          </p:cNvPr>
          <p:cNvSpPr>
            <a:spLocks noGrp="1"/>
          </p:cNvSpPr>
          <p:nvPr>
            <p:ph type="title"/>
          </p:nvPr>
        </p:nvSpPr>
        <p:spPr/>
        <p:txBody>
          <a:bodyPr/>
          <a:lstStyle/>
          <a:p>
            <a:r>
              <a:rPr lang="en-DK" dirty="0"/>
              <a:t>Hypothesis testing</a:t>
            </a:r>
          </a:p>
        </p:txBody>
      </p:sp>
      <p:sp>
        <p:nvSpPr>
          <p:cNvPr id="3" name="Content Placeholder 2">
            <a:extLst>
              <a:ext uri="{FF2B5EF4-FFF2-40B4-BE49-F238E27FC236}">
                <a16:creationId xmlns:a16="http://schemas.microsoft.com/office/drawing/2014/main" id="{8C1B1B09-BDAA-F34C-B71D-D531FD9CB74F}"/>
              </a:ext>
            </a:extLst>
          </p:cNvPr>
          <p:cNvSpPr>
            <a:spLocks noGrp="1"/>
          </p:cNvSpPr>
          <p:nvPr>
            <p:ph idx="1"/>
          </p:nvPr>
        </p:nvSpPr>
        <p:spPr/>
        <p:txBody>
          <a:bodyPr vert="horz" lIns="91440" tIns="45720" rIns="91440" bIns="45720" rtlCol="0" anchor="t">
            <a:normAutofit/>
          </a:bodyPr>
          <a:lstStyle/>
          <a:p>
            <a:r>
              <a:rPr lang="en-GB" dirty="0"/>
              <a:t>H</a:t>
            </a:r>
            <a:r>
              <a:rPr lang="en-DK" dirty="0"/>
              <a:t>ypothesis(Articulation_m2, “Register &lt; 0”)</a:t>
            </a:r>
          </a:p>
        </p:txBody>
      </p:sp>
      <p:sp>
        <p:nvSpPr>
          <p:cNvPr id="6" name="TextBox 5">
            <a:extLst>
              <a:ext uri="{FF2B5EF4-FFF2-40B4-BE49-F238E27FC236}">
                <a16:creationId xmlns:a16="http://schemas.microsoft.com/office/drawing/2014/main" id="{70FF6702-6440-6C45-AC3F-A4FD5D27053D}"/>
              </a:ext>
            </a:extLst>
          </p:cNvPr>
          <p:cNvSpPr txBox="1"/>
          <p:nvPr/>
        </p:nvSpPr>
        <p:spPr>
          <a:xfrm>
            <a:off x="1063752" y="6352044"/>
            <a:ext cx="2533514" cy="369332"/>
          </a:xfrm>
          <a:prstGeom prst="rect">
            <a:avLst/>
          </a:prstGeom>
          <a:noFill/>
        </p:spPr>
        <p:txBody>
          <a:bodyPr wrap="none" rtlCol="0">
            <a:spAutoFit/>
          </a:bodyPr>
          <a:lstStyle/>
          <a:p>
            <a:r>
              <a:rPr lang="en-DK" dirty="0"/>
              <a:t>N.B. not a Bayes Factor</a:t>
            </a:r>
          </a:p>
        </p:txBody>
      </p:sp>
      <p:pic>
        <p:nvPicPr>
          <p:cNvPr id="5" name="Billede 8" descr="Et billede, der indeholder tekst, våben, kniv&#10;&#10;Beskrivelsen er genereret automatisk">
            <a:extLst>
              <a:ext uri="{FF2B5EF4-FFF2-40B4-BE49-F238E27FC236}">
                <a16:creationId xmlns:a16="http://schemas.microsoft.com/office/drawing/2014/main" id="{16CA7177-C636-4832-BAC6-78E09D4CED43}"/>
              </a:ext>
            </a:extLst>
          </p:cNvPr>
          <p:cNvPicPr>
            <a:picLocks noChangeAspect="1"/>
          </p:cNvPicPr>
          <p:nvPr/>
        </p:nvPicPr>
        <p:blipFill>
          <a:blip r:embed="rId2"/>
          <a:stretch>
            <a:fillRect/>
          </a:stretch>
        </p:blipFill>
        <p:spPr>
          <a:xfrm>
            <a:off x="9148725" y="1969504"/>
            <a:ext cx="2967665" cy="4159456"/>
          </a:xfrm>
          <a:prstGeom prst="rect">
            <a:avLst/>
          </a:prstGeom>
        </p:spPr>
      </p:pic>
      <p:pic>
        <p:nvPicPr>
          <p:cNvPr id="7" name="Billede 9" descr="Et billede, der indeholder tekst&#10;&#10;Beskrivelsen er genereret automatisk">
            <a:extLst>
              <a:ext uri="{FF2B5EF4-FFF2-40B4-BE49-F238E27FC236}">
                <a16:creationId xmlns:a16="http://schemas.microsoft.com/office/drawing/2014/main" id="{4A2CD0C9-A06D-9C4C-B575-F9EDDC790090}"/>
              </a:ext>
            </a:extLst>
          </p:cNvPr>
          <p:cNvPicPr>
            <a:picLocks noChangeAspect="1"/>
          </p:cNvPicPr>
          <p:nvPr/>
        </p:nvPicPr>
        <p:blipFill rotWithShape="1">
          <a:blip r:embed="rId3"/>
          <a:srcRect r="10810"/>
          <a:stretch/>
        </p:blipFill>
        <p:spPr>
          <a:xfrm>
            <a:off x="1063752" y="3211091"/>
            <a:ext cx="6682522" cy="1011919"/>
          </a:xfrm>
          <a:prstGeom prst="rect">
            <a:avLst/>
          </a:prstGeom>
        </p:spPr>
      </p:pic>
      <p:sp>
        <p:nvSpPr>
          <p:cNvPr id="4" name="TextBox 3">
            <a:extLst>
              <a:ext uri="{FF2B5EF4-FFF2-40B4-BE49-F238E27FC236}">
                <a16:creationId xmlns:a16="http://schemas.microsoft.com/office/drawing/2014/main" id="{90D4DE35-A050-854D-B7E6-F33989966748}"/>
              </a:ext>
            </a:extLst>
          </p:cNvPr>
          <p:cNvSpPr txBox="1"/>
          <p:nvPr/>
        </p:nvSpPr>
        <p:spPr>
          <a:xfrm>
            <a:off x="1063752" y="5128027"/>
            <a:ext cx="3238387" cy="369332"/>
          </a:xfrm>
          <a:prstGeom prst="rect">
            <a:avLst/>
          </a:prstGeom>
          <a:noFill/>
        </p:spPr>
        <p:txBody>
          <a:bodyPr wrap="none" rtlCol="0">
            <a:spAutoFit/>
          </a:bodyPr>
          <a:lstStyle/>
          <a:p>
            <a:r>
              <a:rPr lang="en-DK" dirty="0"/>
              <a:t>Che</a:t>
            </a:r>
            <a:r>
              <a:rPr lang="en-GB" dirty="0"/>
              <a:t>ck</a:t>
            </a:r>
            <a:r>
              <a:rPr lang="en-DK" dirty="0"/>
              <a:t> the others in the code</a:t>
            </a:r>
          </a:p>
        </p:txBody>
      </p:sp>
    </p:spTree>
    <p:extLst>
      <p:ext uri="{BB962C8B-B14F-4D97-AF65-F5344CB8AC3E}">
        <p14:creationId xmlns:p14="http://schemas.microsoft.com/office/powerpoint/2010/main" val="228132995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B9B-3717-CD48-BF6C-7B1926641D52}"/>
              </a:ext>
            </a:extLst>
          </p:cNvPr>
          <p:cNvSpPr>
            <a:spLocks noGrp="1"/>
          </p:cNvSpPr>
          <p:nvPr>
            <p:ph type="title"/>
          </p:nvPr>
        </p:nvSpPr>
        <p:spPr/>
        <p:txBody>
          <a:bodyPr/>
          <a:lstStyle/>
          <a:p>
            <a:r>
              <a:rPr lang="en-DK" dirty="0"/>
              <a:t>Robustness checks?</a:t>
            </a:r>
          </a:p>
        </p:txBody>
      </p:sp>
      <p:sp>
        <p:nvSpPr>
          <p:cNvPr id="3" name="Content Placeholder 2">
            <a:extLst>
              <a:ext uri="{FF2B5EF4-FFF2-40B4-BE49-F238E27FC236}">
                <a16:creationId xmlns:a16="http://schemas.microsoft.com/office/drawing/2014/main" id="{45173ABE-EFC9-6D45-BF6D-70170403F583}"/>
              </a:ext>
            </a:extLst>
          </p:cNvPr>
          <p:cNvSpPr>
            <a:spLocks noGrp="1"/>
          </p:cNvSpPr>
          <p:nvPr>
            <p:ph idx="1"/>
          </p:nvPr>
        </p:nvSpPr>
        <p:spPr/>
        <p:txBody>
          <a:bodyPr/>
          <a:lstStyle/>
          <a:p>
            <a:r>
              <a:rPr lang="en-DK" dirty="0"/>
              <a:t>But but but priors!!</a:t>
            </a:r>
          </a:p>
          <a:p>
            <a:r>
              <a:rPr lang="en-GB" dirty="0"/>
              <a:t>T</a:t>
            </a:r>
            <a:r>
              <a:rPr lang="en-DK" dirty="0"/>
              <a:t>he prior for beta might be </a:t>
            </a:r>
            <a:br>
              <a:rPr lang="en-DK" dirty="0"/>
            </a:br>
            <a:r>
              <a:rPr lang="en-DK" dirty="0"/>
              <a:t>affecting our results</a:t>
            </a:r>
          </a:p>
          <a:p>
            <a:r>
              <a:rPr lang="en-DK" dirty="0"/>
              <a:t>Let’s keep MU=0</a:t>
            </a:r>
          </a:p>
          <a:p>
            <a:r>
              <a:rPr lang="en-DK" dirty="0"/>
              <a:t>Let’s vary SD: from 0.1 to 1.5</a:t>
            </a:r>
            <a:br>
              <a:rPr lang="en-DK" dirty="0"/>
            </a:br>
            <a:r>
              <a:rPr lang="en-DK" dirty="0"/>
              <a:t>this changes how confident we are</a:t>
            </a:r>
          </a:p>
        </p:txBody>
      </p:sp>
    </p:spTree>
    <p:extLst>
      <p:ext uri="{BB962C8B-B14F-4D97-AF65-F5344CB8AC3E}">
        <p14:creationId xmlns:p14="http://schemas.microsoft.com/office/powerpoint/2010/main" val="3134694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B4B9B-3717-CD48-BF6C-7B1926641D52}"/>
              </a:ext>
            </a:extLst>
          </p:cNvPr>
          <p:cNvSpPr>
            <a:spLocks noGrp="1"/>
          </p:cNvSpPr>
          <p:nvPr>
            <p:ph type="title"/>
          </p:nvPr>
        </p:nvSpPr>
        <p:spPr/>
        <p:txBody>
          <a:bodyPr/>
          <a:lstStyle/>
          <a:p>
            <a:r>
              <a:rPr lang="en-DK" dirty="0"/>
              <a:t>Robustness checks?</a:t>
            </a:r>
          </a:p>
        </p:txBody>
      </p:sp>
      <p:sp>
        <p:nvSpPr>
          <p:cNvPr id="3" name="Content Placeholder 2">
            <a:extLst>
              <a:ext uri="{FF2B5EF4-FFF2-40B4-BE49-F238E27FC236}">
                <a16:creationId xmlns:a16="http://schemas.microsoft.com/office/drawing/2014/main" id="{45173ABE-EFC9-6D45-BF6D-70170403F583}"/>
              </a:ext>
            </a:extLst>
          </p:cNvPr>
          <p:cNvSpPr>
            <a:spLocks noGrp="1"/>
          </p:cNvSpPr>
          <p:nvPr>
            <p:ph idx="1"/>
          </p:nvPr>
        </p:nvSpPr>
        <p:spPr/>
        <p:txBody>
          <a:bodyPr/>
          <a:lstStyle/>
          <a:p>
            <a:r>
              <a:rPr lang="en-DK" dirty="0"/>
              <a:t>But but but priors!!</a:t>
            </a:r>
          </a:p>
          <a:p>
            <a:r>
              <a:rPr lang="en-GB" dirty="0"/>
              <a:t>T</a:t>
            </a:r>
            <a:r>
              <a:rPr lang="en-DK" dirty="0"/>
              <a:t>he prior for beta might be </a:t>
            </a:r>
            <a:br>
              <a:rPr lang="en-DK" dirty="0"/>
            </a:br>
            <a:r>
              <a:rPr lang="en-DK" dirty="0"/>
              <a:t>affecting our results</a:t>
            </a:r>
          </a:p>
          <a:p>
            <a:r>
              <a:rPr lang="en-DK" dirty="0"/>
              <a:t>Let’s keep MU=0</a:t>
            </a:r>
          </a:p>
          <a:p>
            <a:r>
              <a:rPr lang="en-DK" dirty="0"/>
              <a:t>Let’s vary SD: from 0.1 to 1.5</a:t>
            </a:r>
            <a:br>
              <a:rPr lang="en-DK" dirty="0"/>
            </a:br>
            <a:r>
              <a:rPr lang="en-DK" dirty="0"/>
              <a:t>this changes how confident we are</a:t>
            </a:r>
          </a:p>
        </p:txBody>
      </p:sp>
      <p:pic>
        <p:nvPicPr>
          <p:cNvPr id="5" name="Billede 5">
            <a:extLst>
              <a:ext uri="{FF2B5EF4-FFF2-40B4-BE49-F238E27FC236}">
                <a16:creationId xmlns:a16="http://schemas.microsoft.com/office/drawing/2014/main" id="{F5DA1E7A-2CB5-4858-8CFC-9AD95AF2FA58}"/>
              </a:ext>
            </a:extLst>
          </p:cNvPr>
          <p:cNvPicPr>
            <a:picLocks noChangeAspect="1"/>
          </p:cNvPicPr>
          <p:nvPr/>
        </p:nvPicPr>
        <p:blipFill>
          <a:blip r:embed="rId2"/>
          <a:stretch>
            <a:fillRect/>
          </a:stretch>
        </p:blipFill>
        <p:spPr>
          <a:xfrm>
            <a:off x="5864446" y="1579231"/>
            <a:ext cx="6181060" cy="4644655"/>
          </a:xfrm>
          <a:prstGeom prst="rect">
            <a:avLst/>
          </a:prstGeom>
        </p:spPr>
      </p:pic>
    </p:spTree>
    <p:extLst>
      <p:ext uri="{BB962C8B-B14F-4D97-AF65-F5344CB8AC3E}">
        <p14:creationId xmlns:p14="http://schemas.microsoft.com/office/powerpoint/2010/main" val="172680528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BE3A-049F-484A-828B-4FE981B6DDFD}"/>
              </a:ext>
            </a:extLst>
          </p:cNvPr>
          <p:cNvSpPr>
            <a:spLocks noGrp="1"/>
          </p:cNvSpPr>
          <p:nvPr>
            <p:ph type="title"/>
          </p:nvPr>
        </p:nvSpPr>
        <p:spPr/>
        <p:txBody>
          <a:bodyPr/>
          <a:lstStyle/>
          <a:p>
            <a:r>
              <a:rPr lang="en-DK" dirty="0"/>
              <a:t>Bonus slide: it’s turtles all the way</a:t>
            </a:r>
          </a:p>
        </p:txBody>
      </p:sp>
      <p:sp>
        <p:nvSpPr>
          <p:cNvPr id="3" name="Content Placeholder 2">
            <a:extLst>
              <a:ext uri="{FF2B5EF4-FFF2-40B4-BE49-F238E27FC236}">
                <a16:creationId xmlns:a16="http://schemas.microsoft.com/office/drawing/2014/main" id="{0D9A9155-BBDF-5B48-8D80-61DCB188A888}"/>
              </a:ext>
            </a:extLst>
          </p:cNvPr>
          <p:cNvSpPr>
            <a:spLocks noGrp="1"/>
          </p:cNvSpPr>
          <p:nvPr>
            <p:ph idx="1"/>
          </p:nvPr>
        </p:nvSpPr>
        <p:spPr/>
        <p:txBody>
          <a:bodyPr/>
          <a:lstStyle/>
          <a:p>
            <a:r>
              <a:rPr lang="en-DK" dirty="0"/>
              <a:t>We sometimes worry about heteroskedacity: what if the variance is not the same between the two groups?</a:t>
            </a:r>
          </a:p>
          <a:p>
            <a:pPr lvl="1"/>
            <a:endParaRPr lang="en-DK" dirty="0"/>
          </a:p>
          <a:p>
            <a:endParaRPr lang="en-DK" dirty="0"/>
          </a:p>
          <a:p>
            <a:endParaRPr lang="en-DK" dirty="0"/>
          </a:p>
        </p:txBody>
      </p:sp>
      <p:pic>
        <p:nvPicPr>
          <p:cNvPr id="4" name="Picture 3">
            <a:extLst>
              <a:ext uri="{FF2B5EF4-FFF2-40B4-BE49-F238E27FC236}">
                <a16:creationId xmlns:a16="http://schemas.microsoft.com/office/drawing/2014/main" id="{4CA3DE44-02E6-1E4D-9BAC-94E3935E0DDF}"/>
              </a:ext>
            </a:extLst>
          </p:cNvPr>
          <p:cNvPicPr>
            <a:picLocks noChangeAspect="1"/>
          </p:cNvPicPr>
          <p:nvPr/>
        </p:nvPicPr>
        <p:blipFill>
          <a:blip r:embed="rId2"/>
          <a:stretch>
            <a:fillRect/>
          </a:stretch>
        </p:blipFill>
        <p:spPr>
          <a:xfrm>
            <a:off x="4831491" y="2918968"/>
            <a:ext cx="3962400" cy="3454400"/>
          </a:xfrm>
          <a:prstGeom prst="rect">
            <a:avLst/>
          </a:prstGeom>
        </p:spPr>
      </p:pic>
    </p:spTree>
    <p:extLst>
      <p:ext uri="{BB962C8B-B14F-4D97-AF65-F5344CB8AC3E}">
        <p14:creationId xmlns:p14="http://schemas.microsoft.com/office/powerpoint/2010/main" val="45859751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DBE3A-049F-484A-828B-4FE981B6DDFD}"/>
              </a:ext>
            </a:extLst>
          </p:cNvPr>
          <p:cNvSpPr>
            <a:spLocks noGrp="1"/>
          </p:cNvSpPr>
          <p:nvPr>
            <p:ph type="title"/>
          </p:nvPr>
        </p:nvSpPr>
        <p:spPr/>
        <p:txBody>
          <a:bodyPr/>
          <a:lstStyle/>
          <a:p>
            <a:r>
              <a:rPr lang="en-DK" dirty="0"/>
              <a:t>Bonus slide: it’s turtles all the way</a:t>
            </a:r>
          </a:p>
        </p:txBody>
      </p:sp>
      <p:sp>
        <p:nvSpPr>
          <p:cNvPr id="3" name="Content Placeholder 2">
            <a:extLst>
              <a:ext uri="{FF2B5EF4-FFF2-40B4-BE49-F238E27FC236}">
                <a16:creationId xmlns:a16="http://schemas.microsoft.com/office/drawing/2014/main" id="{0D9A9155-BBDF-5B48-8D80-61DCB188A888}"/>
              </a:ext>
            </a:extLst>
          </p:cNvPr>
          <p:cNvSpPr>
            <a:spLocks noGrp="1"/>
          </p:cNvSpPr>
          <p:nvPr>
            <p:ph idx="1"/>
          </p:nvPr>
        </p:nvSpPr>
        <p:spPr/>
        <p:txBody>
          <a:bodyPr/>
          <a:lstStyle/>
          <a:p>
            <a:r>
              <a:rPr lang="en-DK" dirty="0"/>
              <a:t>Do not worry, model it!</a:t>
            </a:r>
          </a:p>
          <a:p>
            <a:pPr lvl="1"/>
            <a:r>
              <a:rPr lang="en-GB" dirty="0"/>
              <a:t>Articulation ~ Normal(mu, sigma)</a:t>
            </a:r>
          </a:p>
          <a:p>
            <a:pPr lvl="1"/>
            <a:r>
              <a:rPr lang="en-GB" dirty="0"/>
              <a:t>Mu = Intercept + b * Register</a:t>
            </a:r>
          </a:p>
          <a:p>
            <a:pPr lvl="1"/>
            <a:r>
              <a:rPr lang="en-GB" dirty="0"/>
              <a:t>Sigma = </a:t>
            </a:r>
            <a:r>
              <a:rPr lang="en-GB" dirty="0" err="1"/>
              <a:t>InterceptS</a:t>
            </a:r>
            <a:r>
              <a:rPr lang="en-GB" dirty="0"/>
              <a:t> + </a:t>
            </a:r>
            <a:r>
              <a:rPr lang="en-GB" dirty="0" err="1"/>
              <a:t>bS</a:t>
            </a:r>
            <a:r>
              <a:rPr lang="en-GB" dirty="0"/>
              <a:t> * Register</a:t>
            </a:r>
          </a:p>
          <a:p>
            <a:pPr lvl="1"/>
            <a:endParaRPr lang="en-GB" dirty="0"/>
          </a:p>
          <a:p>
            <a:r>
              <a:rPr lang="en-GB" dirty="0"/>
              <a:t>A</a:t>
            </a:r>
            <a:r>
              <a:rPr lang="en-DK" dirty="0"/>
              <a:t>rticulation_f2S &lt;- bf(</a:t>
            </a:r>
            <a:br>
              <a:rPr lang="en-DK" dirty="0"/>
            </a:br>
            <a:r>
              <a:rPr lang="en-DK" dirty="0"/>
              <a:t> 	Articulation ~ 1 + Register</a:t>
            </a:r>
            <a:br>
              <a:rPr lang="en-DK" dirty="0"/>
            </a:br>
            <a:r>
              <a:rPr lang="en-DK" dirty="0"/>
              <a:t>	Sigma ~ 1 + Register)</a:t>
            </a:r>
          </a:p>
          <a:p>
            <a:pPr lvl="1"/>
            <a:endParaRPr lang="en-DK" dirty="0"/>
          </a:p>
          <a:p>
            <a:endParaRPr lang="en-DK" dirty="0"/>
          </a:p>
          <a:p>
            <a:endParaRPr lang="en-DK" dirty="0"/>
          </a:p>
        </p:txBody>
      </p:sp>
    </p:spTree>
    <p:extLst>
      <p:ext uri="{BB962C8B-B14F-4D97-AF65-F5344CB8AC3E}">
        <p14:creationId xmlns:p14="http://schemas.microsoft.com/office/powerpoint/2010/main" val="28034662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14245D-8881-384B-88F0-570FD13ACE8F}"/>
              </a:ext>
            </a:extLst>
          </p:cNvPr>
          <p:cNvSpPr>
            <a:spLocks noGrp="1"/>
          </p:cNvSpPr>
          <p:nvPr>
            <p:ph type="title"/>
          </p:nvPr>
        </p:nvSpPr>
        <p:spPr/>
        <p:txBody>
          <a:bodyPr/>
          <a:lstStyle/>
          <a:p>
            <a:r>
              <a:rPr lang="en-DK" dirty="0"/>
              <a:t>Bonus slide: do priors scale?</a:t>
            </a:r>
          </a:p>
        </p:txBody>
      </p:sp>
      <p:sp>
        <p:nvSpPr>
          <p:cNvPr id="3" name="Content Placeholder 2">
            <a:extLst>
              <a:ext uri="{FF2B5EF4-FFF2-40B4-BE49-F238E27FC236}">
                <a16:creationId xmlns:a16="http://schemas.microsoft.com/office/drawing/2014/main" id="{E63E4490-D413-8F48-A8B1-649F6F3473B1}"/>
              </a:ext>
            </a:extLst>
          </p:cNvPr>
          <p:cNvSpPr>
            <a:spLocks noGrp="1"/>
          </p:cNvSpPr>
          <p:nvPr>
            <p:ph idx="1"/>
          </p:nvPr>
        </p:nvSpPr>
        <p:spPr/>
        <p:txBody>
          <a:bodyPr/>
          <a:lstStyle/>
          <a:p>
            <a:r>
              <a:rPr lang="en-GB" dirty="0"/>
              <a:t>Can we keep the same prior if we have more predictors?</a:t>
            </a:r>
          </a:p>
          <a:p>
            <a:r>
              <a:rPr lang="en-GB" dirty="0"/>
              <a:t>E</a:t>
            </a:r>
            <a:r>
              <a:rPr lang="en-DK" dirty="0"/>
              <a:t>.g. articulation as a function of the big 5 </a:t>
            </a:r>
          </a:p>
          <a:p>
            <a:pPr lvl="1"/>
            <a:r>
              <a:rPr lang="en-DK" dirty="0"/>
              <a:t>Articulation ~ 1 + Register * (Extraversion + Neuroticism + …)</a:t>
            </a:r>
          </a:p>
          <a:p>
            <a:pPr lvl="1"/>
            <a:r>
              <a:rPr lang="en-DK" dirty="0"/>
              <a:t>10 betas and 1 intercept</a:t>
            </a:r>
          </a:p>
          <a:p>
            <a:r>
              <a:rPr lang="en-DK" dirty="0"/>
              <a:t>Alternatives:</a:t>
            </a:r>
          </a:p>
          <a:p>
            <a:pPr lvl="1"/>
            <a:r>
              <a:rPr lang="en-DK" dirty="0"/>
              <a:t>Prior on R2 (</a:t>
            </a:r>
            <a:br>
              <a:rPr lang="en-DK" dirty="0"/>
            </a:br>
            <a:r>
              <a:rPr lang="en-DK" dirty="0"/>
              <a:t>check</a:t>
            </a:r>
            <a:br>
              <a:rPr lang="en-DK" dirty="0"/>
            </a:br>
            <a:r>
              <a:rPr lang="en-DK" dirty="0"/>
              <a:t>?</a:t>
            </a:r>
            <a:r>
              <a:rPr lang="en-GB" dirty="0"/>
              <a:t>R2D2)</a:t>
            </a:r>
            <a:endParaRPr lang="en-DK" dirty="0"/>
          </a:p>
        </p:txBody>
      </p:sp>
      <p:pic>
        <p:nvPicPr>
          <p:cNvPr id="4" name="Picture 3">
            <a:extLst>
              <a:ext uri="{FF2B5EF4-FFF2-40B4-BE49-F238E27FC236}">
                <a16:creationId xmlns:a16="http://schemas.microsoft.com/office/drawing/2014/main" id="{A5F1709D-DEBB-174E-B0B5-51BF53F3DA8D}"/>
              </a:ext>
            </a:extLst>
          </p:cNvPr>
          <p:cNvPicPr>
            <a:picLocks noChangeAspect="1"/>
          </p:cNvPicPr>
          <p:nvPr/>
        </p:nvPicPr>
        <p:blipFill>
          <a:blip r:embed="rId2"/>
          <a:stretch>
            <a:fillRect/>
          </a:stretch>
        </p:blipFill>
        <p:spPr>
          <a:xfrm>
            <a:off x="4602822" y="3195263"/>
            <a:ext cx="6709303" cy="3456150"/>
          </a:xfrm>
          <a:prstGeom prst="rect">
            <a:avLst/>
          </a:prstGeom>
        </p:spPr>
      </p:pic>
    </p:spTree>
    <p:extLst>
      <p:ext uri="{BB962C8B-B14F-4D97-AF65-F5344CB8AC3E}">
        <p14:creationId xmlns:p14="http://schemas.microsoft.com/office/powerpoint/2010/main" val="1846095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1CD246-69E3-C34C-AA02-824D06E2C9BD}"/>
              </a:ext>
            </a:extLst>
          </p:cNvPr>
          <p:cNvSpPr>
            <a:spLocks noGrp="1"/>
          </p:cNvSpPr>
          <p:nvPr>
            <p:ph type="title"/>
          </p:nvPr>
        </p:nvSpPr>
        <p:spPr/>
        <p:txBody>
          <a:bodyPr/>
          <a:lstStyle/>
          <a:p>
            <a:r>
              <a:rPr lang="en-DK" dirty="0"/>
              <a:t>Discussion</a:t>
            </a:r>
          </a:p>
        </p:txBody>
      </p:sp>
      <p:sp>
        <p:nvSpPr>
          <p:cNvPr id="3" name="Content Placeholder 2">
            <a:extLst>
              <a:ext uri="{FF2B5EF4-FFF2-40B4-BE49-F238E27FC236}">
                <a16:creationId xmlns:a16="http://schemas.microsoft.com/office/drawing/2014/main" id="{1A8BF04E-A794-8349-AE04-98736082F68A}"/>
              </a:ext>
            </a:extLst>
          </p:cNvPr>
          <p:cNvSpPr>
            <a:spLocks noGrp="1"/>
          </p:cNvSpPr>
          <p:nvPr>
            <p:ph idx="1"/>
          </p:nvPr>
        </p:nvSpPr>
        <p:spPr/>
        <p:txBody>
          <a:bodyPr>
            <a:normAutofit lnSpcReduction="10000"/>
          </a:bodyPr>
          <a:lstStyle/>
          <a:p>
            <a:r>
              <a:rPr lang="en-GB" dirty="0"/>
              <a:t>T</a:t>
            </a:r>
            <a:r>
              <a:rPr lang="en-DK" dirty="0"/>
              <a:t>he intercept only model is an integral part of modeling the hypothesis, not just pedagogic.</a:t>
            </a:r>
          </a:p>
          <a:p>
            <a:pPr lvl="1"/>
            <a:r>
              <a:rPr lang="en-DK" dirty="0"/>
              <a:t>Intercept-only is something that you should do everytime you model anything to make sure you understand what you are doing</a:t>
            </a:r>
          </a:p>
          <a:p>
            <a:endParaRPr lang="en-DK" dirty="0"/>
          </a:p>
          <a:p>
            <a:r>
              <a:rPr lang="en-DK" dirty="0"/>
              <a:t>Model checks are largely independent from hypothesis testing</a:t>
            </a:r>
          </a:p>
          <a:p>
            <a:pPr lvl="1"/>
            <a:r>
              <a:rPr lang="en-DK" dirty="0"/>
              <a:t>But robustness checks!</a:t>
            </a:r>
          </a:p>
          <a:p>
            <a:endParaRPr lang="en-DK" dirty="0"/>
          </a:p>
          <a:p>
            <a:r>
              <a:rPr lang="en-DK" dirty="0"/>
              <a:t>Robustness checks indicate our prior for beta is not in the stable area. What to do?</a:t>
            </a:r>
          </a:p>
          <a:p>
            <a:endParaRPr lang="en-DK" dirty="0"/>
          </a:p>
          <a:p>
            <a:r>
              <a:rPr lang="da-DK" dirty="0" err="1"/>
              <a:t>What</a:t>
            </a:r>
            <a:r>
              <a:rPr lang="da-DK" dirty="0"/>
              <a:t> </a:t>
            </a:r>
            <a:r>
              <a:rPr lang="da-DK" dirty="0" err="1"/>
              <a:t>should</a:t>
            </a:r>
            <a:r>
              <a:rPr lang="da-DK" dirty="0"/>
              <a:t> </a:t>
            </a:r>
            <a:r>
              <a:rPr lang="da-DK" dirty="0" err="1"/>
              <a:t>we</a:t>
            </a:r>
            <a:r>
              <a:rPr lang="da-DK" dirty="0"/>
              <a:t> </a:t>
            </a:r>
            <a:r>
              <a:rPr lang="da-DK" dirty="0" err="1"/>
              <a:t>think</a:t>
            </a:r>
            <a:r>
              <a:rPr lang="da-DK" dirty="0"/>
              <a:t> </a:t>
            </a:r>
            <a:r>
              <a:rPr lang="da-DK" dirty="0" err="1"/>
              <a:t>about</a:t>
            </a:r>
            <a:r>
              <a:rPr lang="da-DK" dirty="0"/>
              <a:t> </a:t>
            </a:r>
            <a:r>
              <a:rPr lang="da-DK" dirty="0" err="1"/>
              <a:t>vowel</a:t>
            </a:r>
            <a:r>
              <a:rPr lang="da-DK" dirty="0"/>
              <a:t> </a:t>
            </a:r>
            <a:r>
              <a:rPr lang="da-DK" dirty="0" err="1"/>
              <a:t>hyperarticulation</a:t>
            </a:r>
            <a:r>
              <a:rPr lang="da-DK" dirty="0"/>
              <a:t> in Danish IDS?</a:t>
            </a:r>
            <a:endParaRPr lang="en-DK" dirty="0"/>
          </a:p>
        </p:txBody>
      </p:sp>
    </p:spTree>
    <p:extLst>
      <p:ext uri="{BB962C8B-B14F-4D97-AF65-F5344CB8AC3E}">
        <p14:creationId xmlns:p14="http://schemas.microsoft.com/office/powerpoint/2010/main" val="1170561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786F-370B-DC4C-8B4D-EF0E6D6AB3F3}"/>
              </a:ext>
            </a:extLst>
          </p:cNvPr>
          <p:cNvSpPr>
            <a:spLocks noGrp="1"/>
          </p:cNvSpPr>
          <p:nvPr>
            <p:ph type="title"/>
          </p:nvPr>
        </p:nvSpPr>
        <p:spPr/>
        <p:txBody>
          <a:bodyPr/>
          <a:lstStyle/>
          <a:p>
            <a:r>
              <a:rPr lang="en-DK" dirty="0"/>
              <a:t>Why Bayes (my take)</a:t>
            </a:r>
          </a:p>
        </p:txBody>
      </p:sp>
      <p:sp>
        <p:nvSpPr>
          <p:cNvPr id="3" name="Content Placeholder 2">
            <a:extLst>
              <a:ext uri="{FF2B5EF4-FFF2-40B4-BE49-F238E27FC236}">
                <a16:creationId xmlns:a16="http://schemas.microsoft.com/office/drawing/2014/main" id="{8976B5B7-D5B2-F149-BFB4-9C33888D2C6E}"/>
              </a:ext>
            </a:extLst>
          </p:cNvPr>
          <p:cNvSpPr>
            <a:spLocks noGrp="1"/>
          </p:cNvSpPr>
          <p:nvPr>
            <p:ph idx="1"/>
          </p:nvPr>
        </p:nvSpPr>
        <p:spPr>
          <a:xfrm>
            <a:off x="1069848" y="2121407"/>
            <a:ext cx="10058400" cy="4427673"/>
          </a:xfrm>
        </p:spPr>
        <p:txBody>
          <a:bodyPr>
            <a:normAutofit/>
          </a:bodyPr>
          <a:lstStyle/>
          <a:p>
            <a:r>
              <a:rPr lang="en-GB" b="1" dirty="0">
                <a:solidFill>
                  <a:srgbClr val="FF0000"/>
                </a:solidFill>
              </a:rPr>
              <a:t>Principled</a:t>
            </a:r>
            <a:r>
              <a:rPr lang="en-GB" dirty="0"/>
              <a:t> way of building your model: </a:t>
            </a:r>
          </a:p>
          <a:p>
            <a:pPr lvl="1"/>
            <a:r>
              <a:rPr lang="en-GB" dirty="0"/>
              <a:t>Thinking through what you know </a:t>
            </a:r>
          </a:p>
          <a:p>
            <a:pPr lvl="1"/>
            <a:r>
              <a:rPr lang="en-GB" dirty="0"/>
              <a:t>Thinking through (with plots!) the implications of what you think you know</a:t>
            </a:r>
          </a:p>
          <a:p>
            <a:pPr lvl="1"/>
            <a:endParaRPr lang="en-GB" dirty="0"/>
          </a:p>
          <a:p>
            <a:r>
              <a:rPr lang="en-GB" dirty="0"/>
              <a:t>Easy to break: It fails often, it </a:t>
            </a:r>
            <a:r>
              <a:rPr lang="en-GB" b="1" dirty="0">
                <a:solidFill>
                  <a:srgbClr val="FF0000"/>
                </a:solidFill>
              </a:rPr>
              <a:t>fails catastrophically</a:t>
            </a:r>
            <a:r>
              <a:rPr lang="en-GB" dirty="0"/>
              <a:t>, with nice diagnostics</a:t>
            </a:r>
          </a:p>
          <a:p>
            <a:pPr lvl="1"/>
            <a:endParaRPr lang="en-GB" dirty="0"/>
          </a:p>
          <a:p>
            <a:pPr lvl="1"/>
            <a:endParaRPr lang="en-DK" dirty="0"/>
          </a:p>
        </p:txBody>
      </p:sp>
    </p:spTree>
    <p:extLst>
      <p:ext uri="{BB962C8B-B14F-4D97-AF65-F5344CB8AC3E}">
        <p14:creationId xmlns:p14="http://schemas.microsoft.com/office/powerpoint/2010/main" val="20175656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EB222A7-6F83-BF45-A277-F6277B3171A7}"/>
              </a:ext>
            </a:extLst>
          </p:cNvPr>
          <p:cNvSpPr>
            <a:spLocks noGrp="1"/>
          </p:cNvSpPr>
          <p:nvPr>
            <p:ph type="title"/>
          </p:nvPr>
        </p:nvSpPr>
        <p:spPr/>
        <p:txBody>
          <a:bodyPr/>
          <a:lstStyle/>
          <a:p>
            <a:pPr algn="ctr"/>
            <a:r>
              <a:rPr lang="en-DK" dirty="0"/>
              <a:t>Second Part</a:t>
            </a:r>
          </a:p>
        </p:txBody>
      </p:sp>
      <p:sp>
        <p:nvSpPr>
          <p:cNvPr id="5" name="Text Placeholder 4">
            <a:extLst>
              <a:ext uri="{FF2B5EF4-FFF2-40B4-BE49-F238E27FC236}">
                <a16:creationId xmlns:a16="http://schemas.microsoft.com/office/drawing/2014/main" id="{32860CBE-BF8D-854B-ADEC-826DA5E1F2F5}"/>
              </a:ext>
            </a:extLst>
          </p:cNvPr>
          <p:cNvSpPr>
            <a:spLocks noGrp="1"/>
          </p:cNvSpPr>
          <p:nvPr>
            <p:ph type="body" idx="1"/>
          </p:nvPr>
        </p:nvSpPr>
        <p:spPr/>
        <p:txBody>
          <a:bodyPr/>
          <a:lstStyle/>
          <a:p>
            <a:endParaRPr lang="en-DK"/>
          </a:p>
        </p:txBody>
      </p:sp>
    </p:spTree>
    <p:extLst>
      <p:ext uri="{BB962C8B-B14F-4D97-AF65-F5344CB8AC3E}">
        <p14:creationId xmlns:p14="http://schemas.microsoft.com/office/powerpoint/2010/main" val="123721377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E919F2F-453D-A54B-A5DF-E816C426E3A3}"/>
              </a:ext>
            </a:extLst>
          </p:cNvPr>
          <p:cNvSpPr>
            <a:spLocks noGrp="1"/>
          </p:cNvSpPr>
          <p:nvPr>
            <p:ph type="title"/>
          </p:nvPr>
        </p:nvSpPr>
        <p:spPr/>
        <p:txBody>
          <a:bodyPr/>
          <a:lstStyle/>
          <a:p>
            <a:r>
              <a:rPr lang="en-DK" dirty="0"/>
              <a:t>Recap and questions</a:t>
            </a:r>
          </a:p>
        </p:txBody>
      </p:sp>
      <p:sp>
        <p:nvSpPr>
          <p:cNvPr id="5" name="Content Placeholder 4">
            <a:extLst>
              <a:ext uri="{FF2B5EF4-FFF2-40B4-BE49-F238E27FC236}">
                <a16:creationId xmlns:a16="http://schemas.microsoft.com/office/drawing/2014/main" id="{6929D2E5-8A3D-0B48-A9E4-E4AFD1F6CF06}"/>
              </a:ext>
            </a:extLst>
          </p:cNvPr>
          <p:cNvSpPr>
            <a:spLocks noGrp="1"/>
          </p:cNvSpPr>
          <p:nvPr>
            <p:ph idx="1"/>
          </p:nvPr>
        </p:nvSpPr>
        <p:spPr/>
        <p:txBody>
          <a:bodyPr>
            <a:normAutofit/>
          </a:bodyPr>
          <a:lstStyle/>
          <a:p>
            <a:r>
              <a:rPr lang="en-DK" dirty="0"/>
              <a:t>Bayesian modeling is a way of formalizing (step-by-step) what you know of the data.</a:t>
            </a:r>
          </a:p>
          <a:p>
            <a:r>
              <a:rPr lang="en-DK" dirty="0"/>
              <a:t>We start simple, and build progressively</a:t>
            </a:r>
          </a:p>
          <a:p>
            <a:r>
              <a:rPr lang="en-DK" dirty="0"/>
              <a:t>We specify our knowledge and obsessively check the implications and the robustness of our estimates</a:t>
            </a:r>
          </a:p>
          <a:p>
            <a:endParaRPr lang="en-DK" dirty="0"/>
          </a:p>
          <a:p>
            <a:r>
              <a:rPr lang="en-DK" dirty="0"/>
              <a:t>Prior/posterior parameter distributions and predicted outcomes</a:t>
            </a:r>
          </a:p>
          <a:p>
            <a:endParaRPr lang="en-DK" dirty="0"/>
          </a:p>
          <a:p>
            <a:r>
              <a:rPr lang="en-DK" dirty="0"/>
              <a:t>Is this starting to make you more comfortable with the idea of priors?</a:t>
            </a:r>
          </a:p>
          <a:p>
            <a:r>
              <a:rPr lang="en-DK" dirty="0"/>
              <a:t>Questions?</a:t>
            </a:r>
          </a:p>
        </p:txBody>
      </p:sp>
    </p:spTree>
    <p:extLst>
      <p:ext uri="{BB962C8B-B14F-4D97-AF65-F5344CB8AC3E}">
        <p14:creationId xmlns:p14="http://schemas.microsoft.com/office/powerpoint/2010/main" val="2702657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9F162-A42D-0A40-94DC-93CFFD384F23}"/>
              </a:ext>
            </a:extLst>
          </p:cNvPr>
          <p:cNvSpPr>
            <a:spLocks noGrp="1"/>
          </p:cNvSpPr>
          <p:nvPr>
            <p:ph type="title"/>
          </p:nvPr>
        </p:nvSpPr>
        <p:spPr/>
        <p:txBody>
          <a:bodyPr/>
          <a:lstStyle/>
          <a:p>
            <a:r>
              <a:rPr lang="en-DK" dirty="0"/>
              <a:t>Multilevel modeling</a:t>
            </a:r>
          </a:p>
        </p:txBody>
      </p:sp>
      <p:sp>
        <p:nvSpPr>
          <p:cNvPr id="3" name="Text Placeholder 2">
            <a:extLst>
              <a:ext uri="{FF2B5EF4-FFF2-40B4-BE49-F238E27FC236}">
                <a16:creationId xmlns:a16="http://schemas.microsoft.com/office/drawing/2014/main" id="{9C548A0A-70CF-B44A-8984-82D72FD39539}"/>
              </a:ext>
            </a:extLst>
          </p:cNvPr>
          <p:cNvSpPr>
            <a:spLocks noGrp="1"/>
          </p:cNvSpPr>
          <p:nvPr>
            <p:ph type="body" idx="1"/>
          </p:nvPr>
        </p:nvSpPr>
        <p:spPr/>
        <p:txBody>
          <a:bodyPr/>
          <a:lstStyle/>
          <a:p>
            <a:endParaRPr lang="en-DK"/>
          </a:p>
        </p:txBody>
      </p:sp>
    </p:spTree>
    <p:extLst>
      <p:ext uri="{BB962C8B-B14F-4D97-AF65-F5344CB8AC3E}">
        <p14:creationId xmlns:p14="http://schemas.microsoft.com/office/powerpoint/2010/main" val="216573391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3880358-A774-DA44-A123-83D758AF52E2}"/>
              </a:ext>
            </a:extLst>
          </p:cNvPr>
          <p:cNvSpPr>
            <a:spLocks noGrp="1"/>
          </p:cNvSpPr>
          <p:nvPr>
            <p:ph type="title"/>
          </p:nvPr>
        </p:nvSpPr>
        <p:spPr/>
        <p:txBody>
          <a:bodyPr/>
          <a:lstStyle/>
          <a:p>
            <a:r>
              <a:rPr lang="en-DK" dirty="0"/>
              <a:t>What is multilevel modeling?</a:t>
            </a:r>
          </a:p>
        </p:txBody>
      </p:sp>
      <p:sp>
        <p:nvSpPr>
          <p:cNvPr id="5" name="Content Placeholder 4">
            <a:extLst>
              <a:ext uri="{FF2B5EF4-FFF2-40B4-BE49-F238E27FC236}">
                <a16:creationId xmlns:a16="http://schemas.microsoft.com/office/drawing/2014/main" id="{B88FF0B0-8140-0D47-95BC-4BA71078E388}"/>
              </a:ext>
            </a:extLst>
          </p:cNvPr>
          <p:cNvSpPr>
            <a:spLocks noGrp="1"/>
          </p:cNvSpPr>
          <p:nvPr>
            <p:ph idx="1"/>
          </p:nvPr>
        </p:nvSpPr>
        <p:spPr/>
        <p:txBody>
          <a:bodyPr/>
          <a:lstStyle/>
          <a:p>
            <a:r>
              <a:rPr lang="en-DK" dirty="0"/>
              <a:t>It’s introducing structure (multiple levels) in your parameters</a:t>
            </a:r>
          </a:p>
          <a:p>
            <a:endParaRPr lang="en-DK" dirty="0"/>
          </a:p>
          <a:p>
            <a:r>
              <a:rPr lang="en-DK" dirty="0"/>
              <a:t>E.g. the difference by register</a:t>
            </a:r>
          </a:p>
          <a:p>
            <a:pPr lvl="1"/>
            <a:r>
              <a:rPr lang="en-GB" dirty="0"/>
              <a:t>T</a:t>
            </a:r>
            <a:r>
              <a:rPr lang="en-DK" dirty="0"/>
              <a:t>here is an overall mean difference (population level estimate)</a:t>
            </a:r>
          </a:p>
          <a:p>
            <a:pPr lvl="1"/>
            <a:r>
              <a:rPr lang="en-DK" dirty="0"/>
              <a:t>There is a difference within each participant (individual level estimate)</a:t>
            </a:r>
          </a:p>
          <a:p>
            <a:pPr lvl="1"/>
            <a:r>
              <a:rPr lang="en-DK" dirty="0"/>
              <a:t>A within subject contrast / repeated measures: each mother speaks w both their child and a researcher</a:t>
            </a:r>
          </a:p>
          <a:p>
            <a:pPr lvl="1"/>
            <a:endParaRPr lang="en-DK" dirty="0"/>
          </a:p>
          <a:p>
            <a:pPr lvl="1"/>
            <a:endParaRPr lang="en-DK" dirty="0"/>
          </a:p>
        </p:txBody>
      </p:sp>
    </p:spTree>
    <p:extLst>
      <p:ext uri="{BB962C8B-B14F-4D97-AF65-F5344CB8AC3E}">
        <p14:creationId xmlns:p14="http://schemas.microsoft.com/office/powerpoint/2010/main" val="226209813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70D2-81E0-DB4A-B7C6-FA44AACE23ED}"/>
              </a:ext>
            </a:extLst>
          </p:cNvPr>
          <p:cNvSpPr>
            <a:spLocks noGrp="1"/>
          </p:cNvSpPr>
          <p:nvPr>
            <p:ph type="title"/>
          </p:nvPr>
        </p:nvSpPr>
        <p:spPr/>
        <p:txBody>
          <a:bodyPr/>
          <a:lstStyle/>
          <a:p>
            <a:r>
              <a:rPr lang="en-DK" dirty="0"/>
              <a:t>What is multilevel modeling?</a:t>
            </a:r>
          </a:p>
        </p:txBody>
      </p:sp>
      <p:sp>
        <p:nvSpPr>
          <p:cNvPr id="3" name="Content Placeholder 2">
            <a:extLst>
              <a:ext uri="{FF2B5EF4-FFF2-40B4-BE49-F238E27FC236}">
                <a16:creationId xmlns:a16="http://schemas.microsoft.com/office/drawing/2014/main" id="{198FF41A-842F-3F4C-973E-F17065350726}"/>
              </a:ext>
            </a:extLst>
          </p:cNvPr>
          <p:cNvSpPr>
            <a:spLocks noGrp="1"/>
          </p:cNvSpPr>
          <p:nvPr>
            <p:ph idx="1"/>
          </p:nvPr>
        </p:nvSpPr>
        <p:spPr/>
        <p:txBody>
          <a:bodyPr/>
          <a:lstStyle/>
          <a:p>
            <a:r>
              <a:rPr lang="en-GB" dirty="0"/>
              <a:t>Accounting for repeated measures</a:t>
            </a:r>
          </a:p>
          <a:p>
            <a:endParaRPr lang="en-DK" dirty="0"/>
          </a:p>
        </p:txBody>
      </p:sp>
    </p:spTree>
    <p:extLst>
      <p:ext uri="{BB962C8B-B14F-4D97-AF65-F5344CB8AC3E}">
        <p14:creationId xmlns:p14="http://schemas.microsoft.com/office/powerpoint/2010/main" val="34725808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70D2-81E0-DB4A-B7C6-FA44AACE23ED}"/>
              </a:ext>
            </a:extLst>
          </p:cNvPr>
          <p:cNvSpPr>
            <a:spLocks noGrp="1"/>
          </p:cNvSpPr>
          <p:nvPr>
            <p:ph type="title"/>
          </p:nvPr>
        </p:nvSpPr>
        <p:spPr/>
        <p:txBody>
          <a:bodyPr/>
          <a:lstStyle/>
          <a:p>
            <a:r>
              <a:rPr lang="en-DK" dirty="0"/>
              <a:t>What is multilevel modeling?</a:t>
            </a:r>
          </a:p>
        </p:txBody>
      </p:sp>
      <p:sp>
        <p:nvSpPr>
          <p:cNvPr id="3" name="Content Placeholder 2">
            <a:extLst>
              <a:ext uri="{FF2B5EF4-FFF2-40B4-BE49-F238E27FC236}">
                <a16:creationId xmlns:a16="http://schemas.microsoft.com/office/drawing/2014/main" id="{198FF41A-842F-3F4C-973E-F17065350726}"/>
              </a:ext>
            </a:extLst>
          </p:cNvPr>
          <p:cNvSpPr>
            <a:spLocks noGrp="1"/>
          </p:cNvSpPr>
          <p:nvPr>
            <p:ph idx="1"/>
          </p:nvPr>
        </p:nvSpPr>
        <p:spPr/>
        <p:txBody>
          <a:bodyPr/>
          <a:lstStyle/>
          <a:p>
            <a:r>
              <a:rPr lang="en-GB" dirty="0"/>
              <a:t>Accounting for repeated measures</a:t>
            </a:r>
          </a:p>
          <a:p>
            <a:endParaRPr lang="en-GB" dirty="0"/>
          </a:p>
          <a:p>
            <a:r>
              <a:rPr lang="en-GB" dirty="0"/>
              <a:t>Modelling individual level effects</a:t>
            </a:r>
          </a:p>
          <a:p>
            <a:endParaRPr lang="en-DK" dirty="0"/>
          </a:p>
        </p:txBody>
      </p:sp>
    </p:spTree>
    <p:extLst>
      <p:ext uri="{BB962C8B-B14F-4D97-AF65-F5344CB8AC3E}">
        <p14:creationId xmlns:p14="http://schemas.microsoft.com/office/powerpoint/2010/main" val="407571717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EA70D2-81E0-DB4A-B7C6-FA44AACE23ED}"/>
              </a:ext>
            </a:extLst>
          </p:cNvPr>
          <p:cNvSpPr>
            <a:spLocks noGrp="1"/>
          </p:cNvSpPr>
          <p:nvPr>
            <p:ph type="title"/>
          </p:nvPr>
        </p:nvSpPr>
        <p:spPr/>
        <p:txBody>
          <a:bodyPr/>
          <a:lstStyle/>
          <a:p>
            <a:r>
              <a:rPr lang="en-DK" dirty="0"/>
              <a:t>What is multilevel modeling?</a:t>
            </a:r>
          </a:p>
        </p:txBody>
      </p:sp>
      <p:sp>
        <p:nvSpPr>
          <p:cNvPr id="3" name="Content Placeholder 2">
            <a:extLst>
              <a:ext uri="{FF2B5EF4-FFF2-40B4-BE49-F238E27FC236}">
                <a16:creationId xmlns:a16="http://schemas.microsoft.com/office/drawing/2014/main" id="{198FF41A-842F-3F4C-973E-F17065350726}"/>
              </a:ext>
            </a:extLst>
          </p:cNvPr>
          <p:cNvSpPr>
            <a:spLocks noGrp="1"/>
          </p:cNvSpPr>
          <p:nvPr>
            <p:ph idx="1"/>
          </p:nvPr>
        </p:nvSpPr>
        <p:spPr/>
        <p:txBody>
          <a:bodyPr/>
          <a:lstStyle/>
          <a:p>
            <a:r>
              <a:rPr lang="en-GB" dirty="0"/>
              <a:t>Accounting for repeated measures</a:t>
            </a:r>
          </a:p>
          <a:p>
            <a:endParaRPr lang="en-GB" dirty="0"/>
          </a:p>
          <a:p>
            <a:r>
              <a:rPr lang="en-GB" dirty="0"/>
              <a:t>Modelling individual level effects</a:t>
            </a:r>
          </a:p>
          <a:p>
            <a:pPr marL="0" indent="0">
              <a:buNone/>
            </a:pPr>
            <a:endParaRPr lang="en-GB" dirty="0"/>
          </a:p>
          <a:p>
            <a:r>
              <a:rPr lang="en-GB" dirty="0"/>
              <a:t>Partial pooling</a:t>
            </a:r>
          </a:p>
          <a:p>
            <a:endParaRPr lang="en-DK" dirty="0"/>
          </a:p>
        </p:txBody>
      </p:sp>
    </p:spTree>
    <p:extLst>
      <p:ext uri="{BB962C8B-B14F-4D97-AF65-F5344CB8AC3E}">
        <p14:creationId xmlns:p14="http://schemas.microsoft.com/office/powerpoint/2010/main" val="111490265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7F9A-A98A-2245-A4B9-8EC6EEA37061}"/>
              </a:ext>
            </a:extLst>
          </p:cNvPr>
          <p:cNvSpPr>
            <a:spLocks noGrp="1"/>
          </p:cNvSpPr>
          <p:nvPr>
            <p:ph type="title"/>
          </p:nvPr>
        </p:nvSpPr>
        <p:spPr/>
        <p:txBody>
          <a:bodyPr/>
          <a:lstStyle/>
          <a:p>
            <a:r>
              <a:rPr lang="en-DK" dirty="0"/>
              <a:t>Partial pooling?</a:t>
            </a:r>
          </a:p>
        </p:txBody>
      </p:sp>
      <p:sp>
        <p:nvSpPr>
          <p:cNvPr id="3" name="Content Placeholder 2">
            <a:extLst>
              <a:ext uri="{FF2B5EF4-FFF2-40B4-BE49-F238E27FC236}">
                <a16:creationId xmlns:a16="http://schemas.microsoft.com/office/drawing/2014/main" id="{36B8D33A-15B2-A049-AF09-F83142F185DA}"/>
              </a:ext>
            </a:extLst>
          </p:cNvPr>
          <p:cNvSpPr>
            <a:spLocks noGrp="1"/>
          </p:cNvSpPr>
          <p:nvPr>
            <p:ph idx="1"/>
          </p:nvPr>
        </p:nvSpPr>
        <p:spPr/>
        <p:txBody>
          <a:bodyPr/>
          <a:lstStyle/>
          <a:p>
            <a:r>
              <a:rPr lang="en-DK" dirty="0"/>
              <a:t>We are not taking the data at face value:</a:t>
            </a:r>
          </a:p>
          <a:p>
            <a:pPr lvl="1"/>
            <a:r>
              <a:rPr lang="en-GB" dirty="0"/>
              <a:t>W</a:t>
            </a:r>
            <a:r>
              <a:rPr lang="en-DK" dirty="0"/>
              <a:t>e think there might be noise, or idiosinchrasies in the data</a:t>
            </a:r>
          </a:p>
        </p:txBody>
      </p:sp>
    </p:spTree>
    <p:extLst>
      <p:ext uri="{BB962C8B-B14F-4D97-AF65-F5344CB8AC3E}">
        <p14:creationId xmlns:p14="http://schemas.microsoft.com/office/powerpoint/2010/main" val="206873226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7F9A-A98A-2245-A4B9-8EC6EEA37061}"/>
              </a:ext>
            </a:extLst>
          </p:cNvPr>
          <p:cNvSpPr>
            <a:spLocks noGrp="1"/>
          </p:cNvSpPr>
          <p:nvPr>
            <p:ph type="title"/>
          </p:nvPr>
        </p:nvSpPr>
        <p:spPr/>
        <p:txBody>
          <a:bodyPr/>
          <a:lstStyle/>
          <a:p>
            <a:r>
              <a:rPr lang="en-DK" dirty="0"/>
              <a:t>Partial pooling?</a:t>
            </a:r>
          </a:p>
        </p:txBody>
      </p:sp>
      <p:sp>
        <p:nvSpPr>
          <p:cNvPr id="3" name="Content Placeholder 2">
            <a:extLst>
              <a:ext uri="{FF2B5EF4-FFF2-40B4-BE49-F238E27FC236}">
                <a16:creationId xmlns:a16="http://schemas.microsoft.com/office/drawing/2014/main" id="{36B8D33A-15B2-A049-AF09-F83142F185DA}"/>
              </a:ext>
            </a:extLst>
          </p:cNvPr>
          <p:cNvSpPr>
            <a:spLocks noGrp="1"/>
          </p:cNvSpPr>
          <p:nvPr>
            <p:ph idx="1"/>
          </p:nvPr>
        </p:nvSpPr>
        <p:spPr/>
        <p:txBody>
          <a:bodyPr/>
          <a:lstStyle/>
          <a:p>
            <a:r>
              <a:rPr lang="en-DK" dirty="0"/>
              <a:t>We are not taking the data at face value:</a:t>
            </a:r>
          </a:p>
          <a:p>
            <a:pPr lvl="1"/>
            <a:r>
              <a:rPr lang="en-GB" dirty="0"/>
              <a:t>W</a:t>
            </a:r>
            <a:r>
              <a:rPr lang="en-DK" dirty="0"/>
              <a:t>e think there might be noise, or idiosinchrasies in the data</a:t>
            </a:r>
          </a:p>
          <a:p>
            <a:pPr lvl="1"/>
            <a:endParaRPr lang="en-DK" dirty="0"/>
          </a:p>
          <a:p>
            <a:r>
              <a:rPr lang="en-DK" dirty="0"/>
              <a:t>We “adjust” each participant level data with what we learn from the other participants, pulling them towards the mean</a:t>
            </a:r>
          </a:p>
          <a:p>
            <a:pPr lvl="2"/>
            <a:r>
              <a:rPr lang="en-GB" dirty="0"/>
              <a:t>The more outlying the cluster (participant), the more the shrinkage</a:t>
            </a:r>
          </a:p>
          <a:p>
            <a:pPr lvl="2"/>
            <a:r>
              <a:rPr lang="en-GB" dirty="0"/>
              <a:t>The fewer datapoints in the cluster, the more the shrinkage</a:t>
            </a:r>
            <a:endParaRPr lang="en-DK" dirty="0"/>
          </a:p>
        </p:txBody>
      </p:sp>
    </p:spTree>
    <p:extLst>
      <p:ext uri="{BB962C8B-B14F-4D97-AF65-F5344CB8AC3E}">
        <p14:creationId xmlns:p14="http://schemas.microsoft.com/office/powerpoint/2010/main" val="376651465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327F9A-A98A-2245-A4B9-8EC6EEA37061}"/>
              </a:ext>
            </a:extLst>
          </p:cNvPr>
          <p:cNvSpPr>
            <a:spLocks noGrp="1"/>
          </p:cNvSpPr>
          <p:nvPr>
            <p:ph type="title"/>
          </p:nvPr>
        </p:nvSpPr>
        <p:spPr/>
        <p:txBody>
          <a:bodyPr/>
          <a:lstStyle/>
          <a:p>
            <a:r>
              <a:rPr lang="en-DK" dirty="0"/>
              <a:t>Partial pooling?</a:t>
            </a:r>
          </a:p>
        </p:txBody>
      </p:sp>
      <p:sp>
        <p:nvSpPr>
          <p:cNvPr id="3" name="Content Placeholder 2">
            <a:extLst>
              <a:ext uri="{FF2B5EF4-FFF2-40B4-BE49-F238E27FC236}">
                <a16:creationId xmlns:a16="http://schemas.microsoft.com/office/drawing/2014/main" id="{36B8D33A-15B2-A049-AF09-F83142F185DA}"/>
              </a:ext>
            </a:extLst>
          </p:cNvPr>
          <p:cNvSpPr>
            <a:spLocks noGrp="1"/>
          </p:cNvSpPr>
          <p:nvPr>
            <p:ph idx="1"/>
          </p:nvPr>
        </p:nvSpPr>
        <p:spPr/>
        <p:txBody>
          <a:bodyPr>
            <a:normAutofit/>
          </a:bodyPr>
          <a:lstStyle/>
          <a:p>
            <a:r>
              <a:rPr lang="en-DK" dirty="0"/>
              <a:t>We are not taking the data at face value:</a:t>
            </a:r>
          </a:p>
          <a:p>
            <a:pPr lvl="1"/>
            <a:r>
              <a:rPr lang="en-GB" dirty="0"/>
              <a:t>W</a:t>
            </a:r>
            <a:r>
              <a:rPr lang="en-DK" dirty="0"/>
              <a:t>e think there might be noise, or idiosinchrasies in the data</a:t>
            </a:r>
          </a:p>
          <a:p>
            <a:pPr lvl="1"/>
            <a:endParaRPr lang="en-DK" dirty="0"/>
          </a:p>
          <a:p>
            <a:r>
              <a:rPr lang="en-DK" dirty="0"/>
              <a:t>We “adjust” each participant level data with what we learn from the other participants, pulling them towards the mean</a:t>
            </a:r>
          </a:p>
          <a:p>
            <a:pPr lvl="2"/>
            <a:r>
              <a:rPr lang="en-GB" dirty="0"/>
              <a:t>The more outlying the cluster (participant), the more the shrinkage</a:t>
            </a:r>
          </a:p>
          <a:p>
            <a:pPr lvl="2"/>
            <a:r>
              <a:rPr lang="en-GB" dirty="0"/>
              <a:t>The fewer datapoints in the cluster, the more the shrinkage</a:t>
            </a:r>
          </a:p>
          <a:p>
            <a:pPr lvl="1"/>
            <a:endParaRPr lang="en-DK" dirty="0"/>
          </a:p>
          <a:p>
            <a:r>
              <a:rPr lang="en-DK" dirty="0"/>
              <a:t>Multilevel models are for generalizability</a:t>
            </a:r>
          </a:p>
          <a:p>
            <a:pPr lvl="1"/>
            <a:r>
              <a:rPr lang="en-DK" dirty="0"/>
              <a:t>A multilevel model should give you better inference for the specific cluster (by partial pooling, learning from other data)</a:t>
            </a:r>
          </a:p>
          <a:p>
            <a:pPr lvl="1"/>
            <a:r>
              <a:rPr lang="en-DK" dirty="0"/>
              <a:t>A multilevel model should give you better inference for the population level estimates</a:t>
            </a:r>
          </a:p>
          <a:p>
            <a:pPr marL="274320" lvl="1" indent="0">
              <a:buNone/>
            </a:pPr>
            <a:endParaRPr lang="en-DK" dirty="0"/>
          </a:p>
        </p:txBody>
      </p:sp>
    </p:spTree>
    <p:extLst>
      <p:ext uri="{BB962C8B-B14F-4D97-AF65-F5344CB8AC3E}">
        <p14:creationId xmlns:p14="http://schemas.microsoft.com/office/powerpoint/2010/main" val="5192846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786F-370B-DC4C-8B4D-EF0E6D6AB3F3}"/>
              </a:ext>
            </a:extLst>
          </p:cNvPr>
          <p:cNvSpPr>
            <a:spLocks noGrp="1"/>
          </p:cNvSpPr>
          <p:nvPr>
            <p:ph type="title"/>
          </p:nvPr>
        </p:nvSpPr>
        <p:spPr/>
        <p:txBody>
          <a:bodyPr/>
          <a:lstStyle/>
          <a:p>
            <a:r>
              <a:rPr lang="en-DK" dirty="0"/>
              <a:t>Why Bayes (my take)</a:t>
            </a:r>
          </a:p>
        </p:txBody>
      </p:sp>
      <p:sp>
        <p:nvSpPr>
          <p:cNvPr id="3" name="Content Placeholder 2">
            <a:extLst>
              <a:ext uri="{FF2B5EF4-FFF2-40B4-BE49-F238E27FC236}">
                <a16:creationId xmlns:a16="http://schemas.microsoft.com/office/drawing/2014/main" id="{8976B5B7-D5B2-F149-BFB4-9C33888D2C6E}"/>
              </a:ext>
            </a:extLst>
          </p:cNvPr>
          <p:cNvSpPr>
            <a:spLocks noGrp="1"/>
          </p:cNvSpPr>
          <p:nvPr>
            <p:ph idx="1"/>
          </p:nvPr>
        </p:nvSpPr>
        <p:spPr>
          <a:xfrm>
            <a:off x="1069848" y="2121407"/>
            <a:ext cx="10058400" cy="4427673"/>
          </a:xfrm>
        </p:spPr>
        <p:txBody>
          <a:bodyPr>
            <a:normAutofit/>
          </a:bodyPr>
          <a:lstStyle/>
          <a:p>
            <a:r>
              <a:rPr lang="en-GB" b="1" dirty="0">
                <a:solidFill>
                  <a:srgbClr val="FF0000"/>
                </a:solidFill>
              </a:rPr>
              <a:t>Principled</a:t>
            </a:r>
            <a:r>
              <a:rPr lang="en-GB" dirty="0"/>
              <a:t> way of building your model: </a:t>
            </a:r>
          </a:p>
          <a:p>
            <a:pPr lvl="1"/>
            <a:r>
              <a:rPr lang="en-GB" dirty="0"/>
              <a:t>Thinking through what you know </a:t>
            </a:r>
          </a:p>
          <a:p>
            <a:pPr lvl="1"/>
            <a:r>
              <a:rPr lang="en-GB" dirty="0"/>
              <a:t>Thinking through (with plots!) the implications of what you think you know</a:t>
            </a:r>
          </a:p>
          <a:p>
            <a:pPr lvl="1"/>
            <a:endParaRPr lang="en-GB" dirty="0"/>
          </a:p>
          <a:p>
            <a:r>
              <a:rPr lang="en-GB" dirty="0"/>
              <a:t>Easy to break: It fails often, it </a:t>
            </a:r>
            <a:r>
              <a:rPr lang="en-GB" b="1" dirty="0">
                <a:solidFill>
                  <a:srgbClr val="FF0000"/>
                </a:solidFill>
              </a:rPr>
              <a:t>fails catastrophically</a:t>
            </a:r>
            <a:r>
              <a:rPr lang="en-GB" dirty="0"/>
              <a:t>, with nice diagnostics</a:t>
            </a:r>
          </a:p>
          <a:p>
            <a:pPr lvl="1"/>
            <a:endParaRPr lang="en-GB" dirty="0"/>
          </a:p>
          <a:p>
            <a:r>
              <a:rPr lang="en-GB" dirty="0"/>
              <a:t>It </a:t>
            </a:r>
            <a:r>
              <a:rPr lang="en-GB" b="1" dirty="0">
                <a:solidFill>
                  <a:srgbClr val="FF0000"/>
                </a:solidFill>
              </a:rPr>
              <a:t>scales up</a:t>
            </a:r>
            <a:r>
              <a:rPr lang="en-GB" dirty="0"/>
              <a:t>:</a:t>
            </a:r>
          </a:p>
          <a:p>
            <a:pPr lvl="1"/>
            <a:r>
              <a:rPr lang="en-GB" dirty="0"/>
              <a:t>Same tools and workflow for t-tests, general regression models, but also actual mathematical models of cognitive processing e.g. reinforcement learning or mathematical models of theory of mind</a:t>
            </a:r>
          </a:p>
          <a:p>
            <a:pPr lvl="1"/>
            <a:endParaRPr lang="en-DK" dirty="0"/>
          </a:p>
        </p:txBody>
      </p:sp>
    </p:spTree>
    <p:extLst>
      <p:ext uri="{BB962C8B-B14F-4D97-AF65-F5344CB8AC3E}">
        <p14:creationId xmlns:p14="http://schemas.microsoft.com/office/powerpoint/2010/main" val="144952813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356A9-B3F5-E946-B81F-59B53E60CC76}"/>
              </a:ext>
            </a:extLst>
          </p:cNvPr>
          <p:cNvSpPr>
            <a:spLocks noGrp="1"/>
          </p:cNvSpPr>
          <p:nvPr>
            <p:ph type="title"/>
          </p:nvPr>
        </p:nvSpPr>
        <p:spPr/>
        <p:txBody>
          <a:bodyPr/>
          <a:lstStyle/>
          <a:p>
            <a:r>
              <a:rPr lang="en-DK" dirty="0"/>
              <a:t>our data</a:t>
            </a:r>
          </a:p>
        </p:txBody>
      </p:sp>
      <p:pic>
        <p:nvPicPr>
          <p:cNvPr id="14" name="Grafik 14">
            <a:extLst>
              <a:ext uri="{FF2B5EF4-FFF2-40B4-BE49-F238E27FC236}">
                <a16:creationId xmlns:a16="http://schemas.microsoft.com/office/drawing/2014/main" id="{C074CA0B-6C0C-4DB8-BB1D-7FB5D38ADF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6679" y="2059425"/>
            <a:ext cx="5253664" cy="3755148"/>
          </a:xfrm>
          <a:prstGeom prst="rect">
            <a:avLst/>
          </a:prstGeom>
        </p:spPr>
      </p:pic>
      <p:pic>
        <p:nvPicPr>
          <p:cNvPr id="16" name="Grafik 16">
            <a:extLst>
              <a:ext uri="{FF2B5EF4-FFF2-40B4-BE49-F238E27FC236}">
                <a16:creationId xmlns:a16="http://schemas.microsoft.com/office/drawing/2014/main" id="{D5D00EEE-C117-4EA5-B09D-443B6B6BEF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958" y="1964914"/>
            <a:ext cx="5253664" cy="3755148"/>
          </a:xfrm>
          <a:prstGeom prst="rect">
            <a:avLst/>
          </a:prstGeom>
        </p:spPr>
      </p:pic>
    </p:spTree>
    <p:extLst>
      <p:ext uri="{BB962C8B-B14F-4D97-AF65-F5344CB8AC3E}">
        <p14:creationId xmlns:p14="http://schemas.microsoft.com/office/powerpoint/2010/main" val="180484895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F11228B-934F-2E46-9B52-37987A198A22}"/>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7FE8AAE6-1AA5-894E-B418-3CDED52E720A}"/>
              </a:ext>
            </a:extLst>
          </p:cNvPr>
          <p:cNvSpPr>
            <a:spLocks noGrp="1"/>
          </p:cNvSpPr>
          <p:nvPr>
            <p:ph idx="1"/>
          </p:nvPr>
        </p:nvSpPr>
        <p:spPr/>
        <p:txBody>
          <a:bodyPr/>
          <a:lstStyle/>
          <a:p>
            <a:endParaRPr lang="en-DK"/>
          </a:p>
        </p:txBody>
      </p:sp>
      <p:pic>
        <p:nvPicPr>
          <p:cNvPr id="4" name="Picture 3">
            <a:extLst>
              <a:ext uri="{FF2B5EF4-FFF2-40B4-BE49-F238E27FC236}">
                <a16:creationId xmlns:a16="http://schemas.microsoft.com/office/drawing/2014/main" id="{5D3FE273-5714-4C40-9F14-ABC4AE31F520}"/>
              </a:ext>
            </a:extLst>
          </p:cNvPr>
          <p:cNvPicPr>
            <a:picLocks noChangeAspect="1"/>
          </p:cNvPicPr>
          <p:nvPr/>
        </p:nvPicPr>
        <p:blipFill>
          <a:blip r:embed="rId2"/>
          <a:stretch>
            <a:fillRect/>
          </a:stretch>
        </p:blipFill>
        <p:spPr>
          <a:xfrm>
            <a:off x="2305050" y="4146804"/>
            <a:ext cx="7581900" cy="2603500"/>
          </a:xfrm>
          <a:prstGeom prst="rect">
            <a:avLst/>
          </a:prstGeom>
        </p:spPr>
      </p:pic>
      <p:sp>
        <p:nvSpPr>
          <p:cNvPr id="5" name="TextBox 4">
            <a:extLst>
              <a:ext uri="{FF2B5EF4-FFF2-40B4-BE49-F238E27FC236}">
                <a16:creationId xmlns:a16="http://schemas.microsoft.com/office/drawing/2014/main" id="{08C395AB-D01F-8A40-89F0-D86EFCF32854}"/>
              </a:ext>
            </a:extLst>
          </p:cNvPr>
          <p:cNvSpPr txBox="1"/>
          <p:nvPr/>
        </p:nvSpPr>
        <p:spPr>
          <a:xfrm>
            <a:off x="358346" y="5659395"/>
            <a:ext cx="665567" cy="369332"/>
          </a:xfrm>
          <a:prstGeom prst="rect">
            <a:avLst/>
          </a:prstGeom>
          <a:noFill/>
        </p:spPr>
        <p:txBody>
          <a:bodyPr wrap="none" rtlCol="0">
            <a:spAutoFit/>
          </a:bodyPr>
          <a:lstStyle/>
          <a:p>
            <a:r>
              <a:rPr lang="en-DK" dirty="0"/>
              <a:t>Data</a:t>
            </a:r>
          </a:p>
        </p:txBody>
      </p:sp>
      <p:sp>
        <p:nvSpPr>
          <p:cNvPr id="8" name="Rectangle 7">
            <a:extLst>
              <a:ext uri="{FF2B5EF4-FFF2-40B4-BE49-F238E27FC236}">
                <a16:creationId xmlns:a16="http://schemas.microsoft.com/office/drawing/2014/main" id="{229CEC55-7CC6-744E-9194-D06BE8F81D7F}"/>
              </a:ext>
            </a:extLst>
          </p:cNvPr>
          <p:cNvSpPr/>
          <p:nvPr/>
        </p:nvSpPr>
        <p:spPr>
          <a:xfrm>
            <a:off x="7993409" y="4146804"/>
            <a:ext cx="2247871" cy="1670739"/>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144846542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087949-B648-7F46-9036-6DA5AC42348E}"/>
              </a:ext>
            </a:extLst>
          </p:cNvPr>
          <p:cNvSpPr>
            <a:spLocks noGrp="1"/>
          </p:cNvSpPr>
          <p:nvPr>
            <p:ph type="title"/>
          </p:nvPr>
        </p:nvSpPr>
        <p:spPr/>
        <p:txBody>
          <a:bodyPr/>
          <a:lstStyle/>
          <a:p>
            <a:endParaRPr lang="en-DK"/>
          </a:p>
        </p:txBody>
      </p:sp>
      <p:sp>
        <p:nvSpPr>
          <p:cNvPr id="3" name="Content Placeholder 2">
            <a:extLst>
              <a:ext uri="{FF2B5EF4-FFF2-40B4-BE49-F238E27FC236}">
                <a16:creationId xmlns:a16="http://schemas.microsoft.com/office/drawing/2014/main" id="{04380CD5-1EC8-454A-B72B-FA17139FBF5C}"/>
              </a:ext>
            </a:extLst>
          </p:cNvPr>
          <p:cNvSpPr>
            <a:spLocks noGrp="1"/>
          </p:cNvSpPr>
          <p:nvPr>
            <p:ph idx="1"/>
          </p:nvPr>
        </p:nvSpPr>
        <p:spPr/>
        <p:txBody>
          <a:bodyPr/>
          <a:lstStyle/>
          <a:p>
            <a:endParaRPr lang="en-DK"/>
          </a:p>
        </p:txBody>
      </p:sp>
      <p:pic>
        <p:nvPicPr>
          <p:cNvPr id="5" name="Picture 4">
            <a:extLst>
              <a:ext uri="{FF2B5EF4-FFF2-40B4-BE49-F238E27FC236}">
                <a16:creationId xmlns:a16="http://schemas.microsoft.com/office/drawing/2014/main" id="{6EFC2004-C635-9C44-9741-8F93BCDE6633}"/>
              </a:ext>
            </a:extLst>
          </p:cNvPr>
          <p:cNvPicPr>
            <a:picLocks noChangeAspect="1"/>
          </p:cNvPicPr>
          <p:nvPr/>
        </p:nvPicPr>
        <p:blipFill>
          <a:blip r:embed="rId2"/>
          <a:stretch>
            <a:fillRect/>
          </a:stretch>
        </p:blipFill>
        <p:spPr>
          <a:xfrm>
            <a:off x="285750" y="495300"/>
            <a:ext cx="11620500" cy="5867400"/>
          </a:xfrm>
          <a:prstGeom prst="rect">
            <a:avLst/>
          </a:prstGeom>
        </p:spPr>
      </p:pic>
      <p:sp>
        <p:nvSpPr>
          <p:cNvPr id="6" name="TextBox 5">
            <a:extLst>
              <a:ext uri="{FF2B5EF4-FFF2-40B4-BE49-F238E27FC236}">
                <a16:creationId xmlns:a16="http://schemas.microsoft.com/office/drawing/2014/main" id="{BB2A408A-FB04-874F-8A16-40379C6FD487}"/>
              </a:ext>
            </a:extLst>
          </p:cNvPr>
          <p:cNvSpPr txBox="1"/>
          <p:nvPr/>
        </p:nvSpPr>
        <p:spPr>
          <a:xfrm>
            <a:off x="24714" y="5770605"/>
            <a:ext cx="665567" cy="369332"/>
          </a:xfrm>
          <a:prstGeom prst="rect">
            <a:avLst/>
          </a:prstGeom>
          <a:noFill/>
        </p:spPr>
        <p:txBody>
          <a:bodyPr wrap="none" rtlCol="0">
            <a:spAutoFit/>
          </a:bodyPr>
          <a:lstStyle/>
          <a:p>
            <a:r>
              <a:rPr lang="en-DK" dirty="0"/>
              <a:t>Data</a:t>
            </a:r>
          </a:p>
        </p:txBody>
      </p:sp>
      <p:sp>
        <p:nvSpPr>
          <p:cNvPr id="7" name="TextBox 6">
            <a:extLst>
              <a:ext uri="{FF2B5EF4-FFF2-40B4-BE49-F238E27FC236}">
                <a16:creationId xmlns:a16="http://schemas.microsoft.com/office/drawing/2014/main" id="{59DEA1BD-2B10-A34F-8D60-EDD28DFD4994}"/>
              </a:ext>
            </a:extLst>
          </p:cNvPr>
          <p:cNvSpPr txBox="1"/>
          <p:nvPr/>
        </p:nvSpPr>
        <p:spPr>
          <a:xfrm>
            <a:off x="24714" y="3105834"/>
            <a:ext cx="1822037" cy="646331"/>
          </a:xfrm>
          <a:prstGeom prst="rect">
            <a:avLst/>
          </a:prstGeom>
          <a:noFill/>
        </p:spPr>
        <p:txBody>
          <a:bodyPr wrap="none" rtlCol="0">
            <a:spAutoFit/>
          </a:bodyPr>
          <a:lstStyle/>
          <a:p>
            <a:r>
              <a:rPr lang="en-DK" dirty="0">
                <a:solidFill>
                  <a:srgbClr val="00B050"/>
                </a:solidFill>
              </a:rPr>
              <a:t>Individual level</a:t>
            </a:r>
            <a:br>
              <a:rPr lang="en-DK" dirty="0">
                <a:solidFill>
                  <a:srgbClr val="00B050"/>
                </a:solidFill>
              </a:rPr>
            </a:br>
            <a:r>
              <a:rPr lang="en-DK" dirty="0">
                <a:solidFill>
                  <a:srgbClr val="00B050"/>
                </a:solidFill>
              </a:rPr>
              <a:t>estimates</a:t>
            </a:r>
          </a:p>
        </p:txBody>
      </p:sp>
      <p:sp>
        <p:nvSpPr>
          <p:cNvPr id="8" name="Rectangle 7">
            <a:extLst>
              <a:ext uri="{FF2B5EF4-FFF2-40B4-BE49-F238E27FC236}">
                <a16:creationId xmlns:a16="http://schemas.microsoft.com/office/drawing/2014/main" id="{2D47D377-125C-A547-BF9B-1D4EDB227B64}"/>
              </a:ext>
            </a:extLst>
          </p:cNvPr>
          <p:cNvSpPr/>
          <p:nvPr/>
        </p:nvSpPr>
        <p:spPr>
          <a:xfrm>
            <a:off x="285750" y="318498"/>
            <a:ext cx="11796660" cy="2787335"/>
          </a:xfrm>
          <a:prstGeom prst="rect">
            <a:avLst/>
          </a:prstGeom>
          <a:solidFill>
            <a:srgbClr val="00206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9" name="Rectangle 8">
            <a:extLst>
              <a:ext uri="{FF2B5EF4-FFF2-40B4-BE49-F238E27FC236}">
                <a16:creationId xmlns:a16="http://schemas.microsoft.com/office/drawing/2014/main" id="{C3478861-93C9-9B45-AE79-804B429E3EED}"/>
              </a:ext>
            </a:extLst>
          </p:cNvPr>
          <p:cNvSpPr/>
          <p:nvPr/>
        </p:nvSpPr>
        <p:spPr>
          <a:xfrm>
            <a:off x="8411420" y="3592286"/>
            <a:ext cx="2078053" cy="1945425"/>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68128850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A93277C-5D78-7145-B0B0-B42850CDFD63}"/>
              </a:ext>
            </a:extLst>
          </p:cNvPr>
          <p:cNvSpPr>
            <a:spLocks noGrp="1"/>
          </p:cNvSpPr>
          <p:nvPr>
            <p:ph idx="1"/>
          </p:nvPr>
        </p:nvSpPr>
        <p:spPr/>
        <p:txBody>
          <a:bodyPr/>
          <a:lstStyle/>
          <a:p>
            <a:endParaRPr lang="en-DK"/>
          </a:p>
        </p:txBody>
      </p:sp>
      <p:pic>
        <p:nvPicPr>
          <p:cNvPr id="4" name="Picture 3">
            <a:extLst>
              <a:ext uri="{FF2B5EF4-FFF2-40B4-BE49-F238E27FC236}">
                <a16:creationId xmlns:a16="http://schemas.microsoft.com/office/drawing/2014/main" id="{0506AF6F-F8F4-6843-8826-605322FFCCD0}"/>
              </a:ext>
            </a:extLst>
          </p:cNvPr>
          <p:cNvPicPr>
            <a:picLocks noChangeAspect="1"/>
          </p:cNvPicPr>
          <p:nvPr/>
        </p:nvPicPr>
        <p:blipFill>
          <a:blip r:embed="rId2"/>
          <a:stretch>
            <a:fillRect/>
          </a:stretch>
        </p:blipFill>
        <p:spPr>
          <a:xfrm>
            <a:off x="1525709" y="867208"/>
            <a:ext cx="8668615" cy="5854868"/>
          </a:xfrm>
          <a:prstGeom prst="rect">
            <a:avLst/>
          </a:prstGeom>
        </p:spPr>
      </p:pic>
      <p:sp>
        <p:nvSpPr>
          <p:cNvPr id="5" name="TextBox 4">
            <a:extLst>
              <a:ext uri="{FF2B5EF4-FFF2-40B4-BE49-F238E27FC236}">
                <a16:creationId xmlns:a16="http://schemas.microsoft.com/office/drawing/2014/main" id="{868A7032-9CC1-EE46-86B1-C4E831DE705B}"/>
              </a:ext>
            </a:extLst>
          </p:cNvPr>
          <p:cNvSpPr txBox="1"/>
          <p:nvPr/>
        </p:nvSpPr>
        <p:spPr>
          <a:xfrm>
            <a:off x="24714" y="5770605"/>
            <a:ext cx="665567" cy="369332"/>
          </a:xfrm>
          <a:prstGeom prst="rect">
            <a:avLst/>
          </a:prstGeom>
          <a:noFill/>
        </p:spPr>
        <p:txBody>
          <a:bodyPr wrap="none" rtlCol="0">
            <a:spAutoFit/>
          </a:bodyPr>
          <a:lstStyle/>
          <a:p>
            <a:r>
              <a:rPr lang="en-DK" dirty="0"/>
              <a:t>Data</a:t>
            </a:r>
          </a:p>
        </p:txBody>
      </p:sp>
      <p:sp>
        <p:nvSpPr>
          <p:cNvPr id="8" name="TextBox 7">
            <a:extLst>
              <a:ext uri="{FF2B5EF4-FFF2-40B4-BE49-F238E27FC236}">
                <a16:creationId xmlns:a16="http://schemas.microsoft.com/office/drawing/2014/main" id="{9099AD81-5333-C248-9C3F-7C12D290AEEB}"/>
              </a:ext>
            </a:extLst>
          </p:cNvPr>
          <p:cNvSpPr txBox="1"/>
          <p:nvPr/>
        </p:nvSpPr>
        <p:spPr>
          <a:xfrm>
            <a:off x="106532" y="4574398"/>
            <a:ext cx="1822037" cy="646331"/>
          </a:xfrm>
          <a:prstGeom prst="rect">
            <a:avLst/>
          </a:prstGeom>
          <a:noFill/>
        </p:spPr>
        <p:txBody>
          <a:bodyPr wrap="none" rtlCol="0">
            <a:spAutoFit/>
          </a:bodyPr>
          <a:lstStyle/>
          <a:p>
            <a:r>
              <a:rPr lang="en-DK" dirty="0">
                <a:solidFill>
                  <a:srgbClr val="00B050"/>
                </a:solidFill>
              </a:rPr>
              <a:t>Individual level</a:t>
            </a:r>
            <a:br>
              <a:rPr lang="en-DK" dirty="0">
                <a:solidFill>
                  <a:srgbClr val="00B050"/>
                </a:solidFill>
              </a:rPr>
            </a:br>
            <a:r>
              <a:rPr lang="en-DK" dirty="0">
                <a:solidFill>
                  <a:srgbClr val="00B050"/>
                </a:solidFill>
              </a:rPr>
              <a:t>estimates</a:t>
            </a:r>
          </a:p>
        </p:txBody>
      </p:sp>
      <p:sp>
        <p:nvSpPr>
          <p:cNvPr id="9" name="Rectangle 8">
            <a:extLst>
              <a:ext uri="{FF2B5EF4-FFF2-40B4-BE49-F238E27FC236}">
                <a16:creationId xmlns:a16="http://schemas.microsoft.com/office/drawing/2014/main" id="{DFDEF88A-1717-C24C-AF92-BE9C78171B0C}"/>
              </a:ext>
            </a:extLst>
          </p:cNvPr>
          <p:cNvSpPr/>
          <p:nvPr/>
        </p:nvSpPr>
        <p:spPr>
          <a:xfrm>
            <a:off x="1376736" y="2398686"/>
            <a:ext cx="10395397" cy="1975676"/>
          </a:xfrm>
          <a:prstGeom prst="rect">
            <a:avLst/>
          </a:prstGeom>
          <a:solidFill>
            <a:srgbClr val="00206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0" name="Rectangle 9">
            <a:extLst>
              <a:ext uri="{FF2B5EF4-FFF2-40B4-BE49-F238E27FC236}">
                <a16:creationId xmlns:a16="http://schemas.microsoft.com/office/drawing/2014/main" id="{5AFC42EA-C3FA-5E4A-A7FF-DC6923B36198}"/>
              </a:ext>
            </a:extLst>
          </p:cNvPr>
          <p:cNvSpPr/>
          <p:nvPr/>
        </p:nvSpPr>
        <p:spPr>
          <a:xfrm>
            <a:off x="1376736" y="935545"/>
            <a:ext cx="8388180" cy="1143958"/>
          </a:xfrm>
          <a:prstGeom prst="rect">
            <a:avLst/>
          </a:prstGeom>
          <a:solidFill>
            <a:srgbClr val="002060">
              <a:alpha val="0"/>
            </a:srgbClr>
          </a:solid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TextBox 10">
            <a:extLst>
              <a:ext uri="{FF2B5EF4-FFF2-40B4-BE49-F238E27FC236}">
                <a16:creationId xmlns:a16="http://schemas.microsoft.com/office/drawing/2014/main" id="{5403DC9A-A11F-DC4A-86F5-73307F149A06}"/>
              </a:ext>
            </a:extLst>
          </p:cNvPr>
          <p:cNvSpPr txBox="1"/>
          <p:nvPr/>
        </p:nvSpPr>
        <p:spPr>
          <a:xfrm>
            <a:off x="9752956" y="1243692"/>
            <a:ext cx="2220544" cy="369332"/>
          </a:xfrm>
          <a:prstGeom prst="rect">
            <a:avLst/>
          </a:prstGeom>
          <a:noFill/>
        </p:spPr>
        <p:txBody>
          <a:bodyPr wrap="none" rtlCol="0">
            <a:spAutoFit/>
          </a:bodyPr>
          <a:lstStyle/>
          <a:p>
            <a:r>
              <a:rPr lang="en-DK" dirty="0">
                <a:solidFill>
                  <a:srgbClr val="002060"/>
                </a:solidFill>
              </a:rPr>
              <a:t>Pop level estimates</a:t>
            </a:r>
          </a:p>
        </p:txBody>
      </p:sp>
      <p:sp>
        <p:nvSpPr>
          <p:cNvPr id="12" name="Rectangle 11">
            <a:extLst>
              <a:ext uri="{FF2B5EF4-FFF2-40B4-BE49-F238E27FC236}">
                <a16:creationId xmlns:a16="http://schemas.microsoft.com/office/drawing/2014/main" id="{ADC75450-976B-8F4B-BA8C-1E8C03F6D318}"/>
              </a:ext>
            </a:extLst>
          </p:cNvPr>
          <p:cNvSpPr/>
          <p:nvPr/>
        </p:nvSpPr>
        <p:spPr>
          <a:xfrm>
            <a:off x="7549272" y="4656668"/>
            <a:ext cx="1754660" cy="1390907"/>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Tree>
    <p:extLst>
      <p:ext uri="{BB962C8B-B14F-4D97-AF65-F5344CB8AC3E}">
        <p14:creationId xmlns:p14="http://schemas.microsoft.com/office/powerpoint/2010/main" val="236949912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AED24D-165C-7F45-B9C2-5B65A28C62C0}"/>
              </a:ext>
            </a:extLst>
          </p:cNvPr>
          <p:cNvPicPr>
            <a:picLocks noChangeAspect="1"/>
          </p:cNvPicPr>
          <p:nvPr/>
        </p:nvPicPr>
        <p:blipFill>
          <a:blip r:embed="rId2"/>
          <a:stretch>
            <a:fillRect/>
          </a:stretch>
        </p:blipFill>
        <p:spPr>
          <a:xfrm>
            <a:off x="1989279" y="646700"/>
            <a:ext cx="7438926" cy="6211300"/>
          </a:xfrm>
          <a:prstGeom prst="rect">
            <a:avLst/>
          </a:prstGeom>
        </p:spPr>
      </p:pic>
      <p:sp>
        <p:nvSpPr>
          <p:cNvPr id="5" name="Rectangle 4">
            <a:extLst>
              <a:ext uri="{FF2B5EF4-FFF2-40B4-BE49-F238E27FC236}">
                <a16:creationId xmlns:a16="http://schemas.microsoft.com/office/drawing/2014/main" id="{220E1842-60AC-4842-A979-467876274204}"/>
              </a:ext>
            </a:extLst>
          </p:cNvPr>
          <p:cNvSpPr/>
          <p:nvPr/>
        </p:nvSpPr>
        <p:spPr>
          <a:xfrm>
            <a:off x="1161535" y="484631"/>
            <a:ext cx="9032789" cy="1232957"/>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Rectangle 5">
            <a:extLst>
              <a:ext uri="{FF2B5EF4-FFF2-40B4-BE49-F238E27FC236}">
                <a16:creationId xmlns:a16="http://schemas.microsoft.com/office/drawing/2014/main" id="{7077232C-ACFB-ED4D-B380-5A90C64170E8}"/>
              </a:ext>
            </a:extLst>
          </p:cNvPr>
          <p:cNvSpPr/>
          <p:nvPr/>
        </p:nvSpPr>
        <p:spPr>
          <a:xfrm>
            <a:off x="7105135" y="4982461"/>
            <a:ext cx="1754660" cy="1390907"/>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5E56F5DC-866E-DB45-9CF0-4EB30B91D418}"/>
              </a:ext>
            </a:extLst>
          </p:cNvPr>
          <p:cNvSpPr/>
          <p:nvPr/>
        </p:nvSpPr>
        <p:spPr>
          <a:xfrm>
            <a:off x="1386016" y="1821664"/>
            <a:ext cx="8388180" cy="1143958"/>
          </a:xfrm>
          <a:prstGeom prst="rect">
            <a:avLst/>
          </a:prstGeom>
          <a:solidFill>
            <a:srgbClr val="002060">
              <a:alpha val="0"/>
            </a:srgbClr>
          </a:solid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TextBox 7">
            <a:extLst>
              <a:ext uri="{FF2B5EF4-FFF2-40B4-BE49-F238E27FC236}">
                <a16:creationId xmlns:a16="http://schemas.microsoft.com/office/drawing/2014/main" id="{94D793B4-4B69-A444-9629-F66750A06100}"/>
              </a:ext>
            </a:extLst>
          </p:cNvPr>
          <p:cNvSpPr txBox="1"/>
          <p:nvPr/>
        </p:nvSpPr>
        <p:spPr>
          <a:xfrm>
            <a:off x="10466173" y="197708"/>
            <a:ext cx="820866" cy="369332"/>
          </a:xfrm>
          <a:prstGeom prst="rect">
            <a:avLst/>
          </a:prstGeom>
          <a:noFill/>
        </p:spPr>
        <p:txBody>
          <a:bodyPr wrap="none" rtlCol="0">
            <a:spAutoFit/>
          </a:bodyPr>
          <a:lstStyle/>
          <a:p>
            <a:r>
              <a:rPr lang="en-DK" dirty="0">
                <a:solidFill>
                  <a:srgbClr val="C00000"/>
                </a:solidFill>
              </a:rPr>
              <a:t>Priors</a:t>
            </a:r>
          </a:p>
        </p:txBody>
      </p:sp>
      <p:sp>
        <p:nvSpPr>
          <p:cNvPr id="9" name="TextBox 8">
            <a:extLst>
              <a:ext uri="{FF2B5EF4-FFF2-40B4-BE49-F238E27FC236}">
                <a16:creationId xmlns:a16="http://schemas.microsoft.com/office/drawing/2014/main" id="{13933E1D-292B-D64B-9755-1211D106CD42}"/>
              </a:ext>
            </a:extLst>
          </p:cNvPr>
          <p:cNvSpPr txBox="1"/>
          <p:nvPr/>
        </p:nvSpPr>
        <p:spPr>
          <a:xfrm>
            <a:off x="9762236" y="2129811"/>
            <a:ext cx="2220544" cy="369332"/>
          </a:xfrm>
          <a:prstGeom prst="rect">
            <a:avLst/>
          </a:prstGeom>
          <a:noFill/>
        </p:spPr>
        <p:txBody>
          <a:bodyPr wrap="none" rtlCol="0">
            <a:spAutoFit/>
          </a:bodyPr>
          <a:lstStyle/>
          <a:p>
            <a:r>
              <a:rPr lang="en-DK" dirty="0">
                <a:solidFill>
                  <a:srgbClr val="002060"/>
                </a:solidFill>
              </a:rPr>
              <a:t>Pop level estimates</a:t>
            </a:r>
          </a:p>
        </p:txBody>
      </p:sp>
      <p:sp>
        <p:nvSpPr>
          <p:cNvPr id="10" name="Rectangle 9">
            <a:extLst>
              <a:ext uri="{FF2B5EF4-FFF2-40B4-BE49-F238E27FC236}">
                <a16:creationId xmlns:a16="http://schemas.microsoft.com/office/drawing/2014/main" id="{9967819A-BB71-1A4C-BBDA-5704E7603C27}"/>
              </a:ext>
            </a:extLst>
          </p:cNvPr>
          <p:cNvSpPr/>
          <p:nvPr/>
        </p:nvSpPr>
        <p:spPr>
          <a:xfrm>
            <a:off x="1483839" y="3127690"/>
            <a:ext cx="8290357" cy="1674460"/>
          </a:xfrm>
          <a:prstGeom prst="rect">
            <a:avLst/>
          </a:prstGeom>
          <a:solidFill>
            <a:srgbClr val="00206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TextBox 10">
            <a:extLst>
              <a:ext uri="{FF2B5EF4-FFF2-40B4-BE49-F238E27FC236}">
                <a16:creationId xmlns:a16="http://schemas.microsoft.com/office/drawing/2014/main" id="{6E9E7887-B675-E247-A3A3-51C9568571BA}"/>
              </a:ext>
            </a:extLst>
          </p:cNvPr>
          <p:cNvSpPr txBox="1"/>
          <p:nvPr/>
        </p:nvSpPr>
        <p:spPr>
          <a:xfrm>
            <a:off x="9932635" y="3500473"/>
            <a:ext cx="1879745" cy="646331"/>
          </a:xfrm>
          <a:prstGeom prst="rect">
            <a:avLst/>
          </a:prstGeom>
          <a:noFill/>
        </p:spPr>
        <p:txBody>
          <a:bodyPr wrap="none" rtlCol="0">
            <a:spAutoFit/>
          </a:bodyPr>
          <a:lstStyle/>
          <a:p>
            <a:r>
              <a:rPr lang="en-DK" dirty="0">
                <a:solidFill>
                  <a:srgbClr val="00B050"/>
                </a:solidFill>
              </a:rPr>
              <a:t>Individual level </a:t>
            </a:r>
          </a:p>
          <a:p>
            <a:r>
              <a:rPr lang="en-DK" dirty="0">
                <a:solidFill>
                  <a:srgbClr val="00B050"/>
                </a:solidFill>
              </a:rPr>
              <a:t>estimates</a:t>
            </a:r>
          </a:p>
        </p:txBody>
      </p:sp>
    </p:spTree>
    <p:extLst>
      <p:ext uri="{BB962C8B-B14F-4D97-AF65-F5344CB8AC3E}">
        <p14:creationId xmlns:p14="http://schemas.microsoft.com/office/powerpoint/2010/main" val="121781188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105B7-74F7-A74C-A06C-65DCDAEDA449}"/>
              </a:ext>
            </a:extLst>
          </p:cNvPr>
          <p:cNvSpPr>
            <a:spLocks noGrp="1"/>
          </p:cNvSpPr>
          <p:nvPr>
            <p:ph type="title"/>
          </p:nvPr>
        </p:nvSpPr>
        <p:spPr/>
        <p:txBody>
          <a:bodyPr/>
          <a:lstStyle/>
          <a:p>
            <a:r>
              <a:rPr lang="en-DK" dirty="0"/>
              <a:t>Ok, How do we code this?</a:t>
            </a:r>
          </a:p>
        </p:txBody>
      </p:sp>
      <p:sp>
        <p:nvSpPr>
          <p:cNvPr id="3" name="Content Placeholder 2">
            <a:extLst>
              <a:ext uri="{FF2B5EF4-FFF2-40B4-BE49-F238E27FC236}">
                <a16:creationId xmlns:a16="http://schemas.microsoft.com/office/drawing/2014/main" id="{14DF96C9-5B47-A940-8F1C-63D80D0209A3}"/>
              </a:ext>
            </a:extLst>
          </p:cNvPr>
          <p:cNvSpPr>
            <a:spLocks noGrp="1"/>
          </p:cNvSpPr>
          <p:nvPr>
            <p:ph idx="1"/>
          </p:nvPr>
        </p:nvSpPr>
        <p:spPr>
          <a:xfrm>
            <a:off x="1069848" y="2121408"/>
            <a:ext cx="10699786" cy="4050792"/>
          </a:xfrm>
        </p:spPr>
        <p:txBody>
          <a:bodyPr>
            <a:normAutofit fontScale="92500" lnSpcReduction="20000"/>
          </a:bodyPr>
          <a:lstStyle/>
          <a:p>
            <a:r>
              <a:rPr lang="en-GB" dirty="0"/>
              <a:t>A</a:t>
            </a:r>
            <a:r>
              <a:rPr lang="en-DK" dirty="0"/>
              <a:t>rticulation_f3 &lt;- bf(</a:t>
            </a:r>
            <a:br>
              <a:rPr lang="en-DK" dirty="0"/>
            </a:br>
            <a:r>
              <a:rPr lang="en-DK" dirty="0"/>
              <a:t> 	Articulation ~ 1 + Register + (1 + Register| ID)</a:t>
            </a:r>
          </a:p>
          <a:p>
            <a:pPr lvl="1"/>
            <a:endParaRPr lang="en-GB" dirty="0"/>
          </a:p>
          <a:p>
            <a:pPr lvl="1"/>
            <a:r>
              <a:rPr lang="en-GB" dirty="0" err="1"/>
              <a:t>Articulation</a:t>
            </a:r>
            <a:r>
              <a:rPr lang="en-GB" baseline="-25000" dirty="0" err="1"/>
              <a:t>ID</a:t>
            </a:r>
            <a:r>
              <a:rPr lang="en-GB" dirty="0"/>
              <a:t> ~ Normal(</a:t>
            </a:r>
            <a:r>
              <a:rPr lang="en-GB" dirty="0" err="1"/>
              <a:t>mu</a:t>
            </a:r>
            <a:r>
              <a:rPr lang="en-GB" baseline="-25000" dirty="0" err="1"/>
              <a:t>ID</a:t>
            </a:r>
            <a:r>
              <a:rPr lang="en-GB" dirty="0"/>
              <a:t>, sigma)</a:t>
            </a:r>
          </a:p>
          <a:p>
            <a:pPr lvl="1"/>
            <a:r>
              <a:rPr lang="en-GB" dirty="0" err="1"/>
              <a:t>Mu</a:t>
            </a:r>
            <a:r>
              <a:rPr lang="en-GB" baseline="-25000" dirty="0" err="1"/>
              <a:t>ID</a:t>
            </a:r>
            <a:r>
              <a:rPr lang="en-GB" dirty="0"/>
              <a:t> = </a:t>
            </a:r>
            <a:r>
              <a:rPr lang="en-GB" dirty="0" err="1"/>
              <a:t>Intercept</a:t>
            </a:r>
            <a:r>
              <a:rPr lang="en-GB" baseline="-25000" dirty="0" err="1"/>
              <a:t>ID</a:t>
            </a:r>
            <a:r>
              <a:rPr lang="en-GB" dirty="0"/>
              <a:t> + </a:t>
            </a:r>
            <a:r>
              <a:rPr lang="en-GB" dirty="0" err="1"/>
              <a:t>b</a:t>
            </a:r>
            <a:r>
              <a:rPr lang="en-GB" baseline="-25000" dirty="0" err="1"/>
              <a:t>ID</a:t>
            </a:r>
            <a:r>
              <a:rPr lang="en-GB" dirty="0"/>
              <a:t> * Register</a:t>
            </a:r>
          </a:p>
          <a:p>
            <a:pPr lvl="1"/>
            <a:r>
              <a:rPr lang="en-GB" dirty="0" err="1"/>
              <a:t>Intercept</a:t>
            </a:r>
            <a:r>
              <a:rPr lang="en-GB" baseline="-25000" dirty="0" err="1"/>
              <a:t>ID</a:t>
            </a:r>
            <a:r>
              <a:rPr lang="en-GB" dirty="0"/>
              <a:t> ~ Normal(</a:t>
            </a:r>
            <a:r>
              <a:rPr lang="en-GB" dirty="0" err="1"/>
              <a:t>Intercept</a:t>
            </a:r>
            <a:r>
              <a:rPr lang="en-GB" baseline="-25000" dirty="0" err="1"/>
              <a:t>POP</a:t>
            </a:r>
            <a:r>
              <a:rPr lang="en-GB" dirty="0"/>
              <a:t>, </a:t>
            </a:r>
            <a:r>
              <a:rPr lang="en-GB" dirty="0" err="1"/>
              <a:t>SigmaInt</a:t>
            </a:r>
            <a:r>
              <a:rPr lang="en-GB" baseline="-25000" dirty="0" err="1"/>
              <a:t>POP</a:t>
            </a:r>
            <a:r>
              <a:rPr lang="en-GB" dirty="0"/>
              <a:t>)</a:t>
            </a:r>
          </a:p>
          <a:p>
            <a:pPr lvl="1"/>
            <a:r>
              <a:rPr lang="en-GB" dirty="0"/>
              <a:t>B</a:t>
            </a:r>
            <a:r>
              <a:rPr lang="en-GB" baseline="-25000" dirty="0"/>
              <a:t>ID</a:t>
            </a:r>
            <a:r>
              <a:rPr lang="en-GB" dirty="0"/>
              <a:t> ~ Normal(B</a:t>
            </a:r>
            <a:r>
              <a:rPr lang="en-GB" baseline="-25000" dirty="0"/>
              <a:t>POP</a:t>
            </a:r>
            <a:r>
              <a:rPr lang="en-GB" dirty="0"/>
              <a:t>, </a:t>
            </a:r>
            <a:r>
              <a:rPr lang="en-GB" dirty="0" err="1"/>
              <a:t>SigmaB</a:t>
            </a:r>
            <a:r>
              <a:rPr lang="en-GB" baseline="-25000" dirty="0" err="1"/>
              <a:t>POP</a:t>
            </a:r>
            <a:r>
              <a:rPr lang="en-GB" dirty="0"/>
              <a:t>)</a:t>
            </a:r>
          </a:p>
          <a:p>
            <a:endParaRPr lang="en-DK" dirty="0"/>
          </a:p>
          <a:p>
            <a:endParaRPr lang="en-DK" dirty="0"/>
          </a:p>
          <a:p>
            <a:r>
              <a:rPr lang="en-DK" dirty="0"/>
              <a:t>The parameters Intercept and bRegister *vary* by participant (ID)</a:t>
            </a:r>
          </a:p>
          <a:p>
            <a:r>
              <a:rPr lang="en-DK" dirty="0"/>
              <a:t>The parameters Intercept and bRegister have levels: </a:t>
            </a:r>
          </a:p>
          <a:p>
            <a:pPr lvl="1"/>
            <a:r>
              <a:rPr lang="en-DK" dirty="0"/>
              <a:t>Population (what is the mean of the population?): Intercept</a:t>
            </a:r>
            <a:r>
              <a:rPr lang="en-DK" baseline="-25000" dirty="0"/>
              <a:t>POP</a:t>
            </a:r>
            <a:r>
              <a:rPr lang="en-DK" dirty="0"/>
              <a:t>, b</a:t>
            </a:r>
            <a:r>
              <a:rPr lang="en-DK" baseline="-25000" dirty="0"/>
              <a:t>POP</a:t>
            </a:r>
          </a:p>
          <a:p>
            <a:pPr lvl="1"/>
            <a:r>
              <a:rPr lang="da-DK" dirty="0"/>
              <a:t>[Group </a:t>
            </a:r>
            <a:r>
              <a:rPr lang="en-DK" dirty="0"/>
              <a:t>(we expect individuals to deviate, what is the expected deviation?) SigmaINT</a:t>
            </a:r>
            <a:r>
              <a:rPr lang="en-DK" baseline="-25000" dirty="0"/>
              <a:t>POP</a:t>
            </a:r>
            <a:r>
              <a:rPr lang="en-DK" dirty="0"/>
              <a:t>, SigmaB</a:t>
            </a:r>
            <a:r>
              <a:rPr lang="en-DK" baseline="-25000" dirty="0"/>
              <a:t>POP</a:t>
            </a:r>
          </a:p>
          <a:p>
            <a:pPr lvl="1"/>
            <a:r>
              <a:rPr lang="en-DK" dirty="0"/>
              <a:t>Individual</a:t>
            </a:r>
            <a:r>
              <a:rPr lang="en-DK" dirty="0">
                <a:sym typeface="Wingdings" pitchFamily="2" charset="2"/>
              </a:rPr>
              <a:t> (we expect each individual to have its mean) Intercept</a:t>
            </a:r>
            <a:r>
              <a:rPr lang="en-DK" baseline="-25000" dirty="0">
                <a:sym typeface="Wingdings" pitchFamily="2" charset="2"/>
              </a:rPr>
              <a:t>ID</a:t>
            </a:r>
            <a:r>
              <a:rPr lang="en-DK" dirty="0">
                <a:sym typeface="Wingdings" pitchFamily="2" charset="2"/>
              </a:rPr>
              <a:t>, B</a:t>
            </a:r>
            <a:r>
              <a:rPr lang="en-DK" baseline="-25000" dirty="0">
                <a:sym typeface="Wingdings" pitchFamily="2" charset="2"/>
              </a:rPr>
              <a:t>ID</a:t>
            </a:r>
            <a:endParaRPr lang="en-DK" baseline="-25000" dirty="0"/>
          </a:p>
          <a:p>
            <a:endParaRPr lang="en-GB" dirty="0"/>
          </a:p>
          <a:p>
            <a:endParaRPr lang="en-DK" dirty="0"/>
          </a:p>
        </p:txBody>
      </p:sp>
      <p:sp>
        <p:nvSpPr>
          <p:cNvPr id="9" name="Rectangle 8">
            <a:extLst>
              <a:ext uri="{FF2B5EF4-FFF2-40B4-BE49-F238E27FC236}">
                <a16:creationId xmlns:a16="http://schemas.microsoft.com/office/drawing/2014/main" id="{49F3E589-6C8B-7649-A22D-7CCAAAD561C6}"/>
              </a:ext>
            </a:extLst>
          </p:cNvPr>
          <p:cNvSpPr/>
          <p:nvPr/>
        </p:nvSpPr>
        <p:spPr>
          <a:xfrm>
            <a:off x="8484973" y="2121408"/>
            <a:ext cx="6096000" cy="1477328"/>
          </a:xfrm>
          <a:prstGeom prst="rect">
            <a:avLst/>
          </a:prstGeom>
        </p:spPr>
        <p:txBody>
          <a:bodyPr>
            <a:spAutoFit/>
          </a:bodyPr>
          <a:lstStyle/>
          <a:p>
            <a:pPr lvl="1"/>
            <a:r>
              <a:rPr lang="en-GB" dirty="0" err="1"/>
              <a:t>Intercept</a:t>
            </a:r>
            <a:r>
              <a:rPr lang="en-GB" baseline="-25000" dirty="0" err="1"/>
              <a:t>POP</a:t>
            </a:r>
            <a:r>
              <a:rPr lang="en-GB" dirty="0"/>
              <a:t> </a:t>
            </a:r>
          </a:p>
          <a:p>
            <a:pPr lvl="1"/>
            <a:r>
              <a:rPr lang="en-GB" dirty="0" err="1"/>
              <a:t>SigmaINT</a:t>
            </a:r>
            <a:r>
              <a:rPr lang="en-GB" baseline="-25000" dirty="0" err="1"/>
              <a:t>POP</a:t>
            </a:r>
            <a:endParaRPr lang="en-GB" baseline="-25000" dirty="0"/>
          </a:p>
          <a:p>
            <a:pPr lvl="1"/>
            <a:r>
              <a:rPr lang="en-GB" dirty="0"/>
              <a:t>B</a:t>
            </a:r>
            <a:r>
              <a:rPr lang="en-GB" baseline="-25000" dirty="0"/>
              <a:t>POP</a:t>
            </a:r>
            <a:endParaRPr lang="en-GB" dirty="0"/>
          </a:p>
          <a:p>
            <a:pPr lvl="1"/>
            <a:r>
              <a:rPr lang="en-GB" dirty="0" err="1"/>
              <a:t>SigmaB</a:t>
            </a:r>
            <a:r>
              <a:rPr lang="en-GB" baseline="-25000" dirty="0" err="1"/>
              <a:t>POP</a:t>
            </a:r>
            <a:endParaRPr lang="en-GB" dirty="0"/>
          </a:p>
          <a:p>
            <a:pPr lvl="1"/>
            <a:r>
              <a:rPr lang="en-GB" dirty="0"/>
              <a:t>Sigma</a:t>
            </a:r>
            <a:endParaRPr lang="en-DK" dirty="0"/>
          </a:p>
        </p:txBody>
      </p:sp>
    </p:spTree>
    <p:extLst>
      <p:ext uri="{BB962C8B-B14F-4D97-AF65-F5344CB8AC3E}">
        <p14:creationId xmlns:p14="http://schemas.microsoft.com/office/powerpoint/2010/main" val="339372421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4BEE-592A-B04C-88B8-CB5316B384A6}"/>
              </a:ext>
            </a:extLst>
          </p:cNvPr>
          <p:cNvSpPr>
            <a:spLocks noGrp="1"/>
          </p:cNvSpPr>
          <p:nvPr>
            <p:ph type="title"/>
          </p:nvPr>
        </p:nvSpPr>
        <p:spPr/>
        <p:txBody>
          <a:bodyPr/>
          <a:lstStyle/>
          <a:p>
            <a:r>
              <a:rPr lang="en-DK" dirty="0"/>
              <a:t>Priors</a:t>
            </a:r>
          </a:p>
        </p:txBody>
      </p:sp>
      <p:sp>
        <p:nvSpPr>
          <p:cNvPr id="3" name="Content Placeholder 2">
            <a:extLst>
              <a:ext uri="{FF2B5EF4-FFF2-40B4-BE49-F238E27FC236}">
                <a16:creationId xmlns:a16="http://schemas.microsoft.com/office/drawing/2014/main" id="{489D6A13-2C14-2E47-8A10-B270240EF905}"/>
              </a:ext>
            </a:extLst>
          </p:cNvPr>
          <p:cNvSpPr>
            <a:spLocks noGrp="1"/>
          </p:cNvSpPr>
          <p:nvPr>
            <p:ph idx="1"/>
          </p:nvPr>
        </p:nvSpPr>
        <p:spPr/>
        <p:txBody>
          <a:bodyPr>
            <a:normAutofit/>
          </a:bodyPr>
          <a:lstStyle/>
          <a:p>
            <a:r>
              <a:rPr lang="en-GB" dirty="0" err="1"/>
              <a:t>Get_prior</a:t>
            </a:r>
            <a:r>
              <a:rPr lang="en-GB" dirty="0"/>
              <a:t>(A</a:t>
            </a:r>
            <a:r>
              <a:rPr lang="en-DK" dirty="0"/>
              <a:t>rticulation_f3, data = data, family = gaussian)</a:t>
            </a:r>
          </a:p>
          <a:p>
            <a:pPr lvl="1"/>
            <a:endParaRPr lang="en-GB" dirty="0"/>
          </a:p>
          <a:p>
            <a:pPr lvl="1"/>
            <a:r>
              <a:rPr lang="en-GB" dirty="0" err="1"/>
              <a:t>Intercept</a:t>
            </a:r>
            <a:r>
              <a:rPr lang="en-GB" baseline="-25000" dirty="0" err="1"/>
              <a:t>POP</a:t>
            </a:r>
            <a:r>
              <a:rPr lang="en-GB" dirty="0"/>
              <a:t> 		SAME: 		prior(normal(0,1), class=Intercept)</a:t>
            </a:r>
          </a:p>
          <a:p>
            <a:pPr lvl="1"/>
            <a:endParaRPr lang="en-GB" dirty="0"/>
          </a:p>
          <a:p>
            <a:pPr lvl="1"/>
            <a:r>
              <a:rPr lang="en-GB" dirty="0" err="1"/>
              <a:t>SigmaINT</a:t>
            </a:r>
            <a:r>
              <a:rPr lang="en-GB" baseline="-25000" dirty="0" err="1"/>
              <a:t>POP</a:t>
            </a:r>
            <a:r>
              <a:rPr lang="en-GB" baseline="-25000" dirty="0"/>
              <a:t>.   	</a:t>
            </a:r>
            <a:endParaRPr lang="en-GB" dirty="0"/>
          </a:p>
          <a:p>
            <a:pPr lvl="1"/>
            <a:endParaRPr lang="en-GB" dirty="0"/>
          </a:p>
          <a:p>
            <a:pPr lvl="1"/>
            <a:r>
              <a:rPr lang="en-GB" dirty="0"/>
              <a:t>B</a:t>
            </a:r>
            <a:r>
              <a:rPr lang="en-GB" baseline="-25000" dirty="0"/>
              <a:t>POP.                                                </a:t>
            </a:r>
            <a:r>
              <a:rPr lang="en-GB" dirty="0"/>
              <a:t>SAME:		prior(normal(0, 0.3), class=b)</a:t>
            </a:r>
          </a:p>
          <a:p>
            <a:pPr lvl="1"/>
            <a:endParaRPr lang="en-GB" dirty="0"/>
          </a:p>
          <a:p>
            <a:pPr lvl="1"/>
            <a:r>
              <a:rPr lang="en-GB" dirty="0" err="1"/>
              <a:t>SigmaB</a:t>
            </a:r>
            <a:r>
              <a:rPr lang="en-GB" baseline="-25000" dirty="0" err="1"/>
              <a:t>POP</a:t>
            </a:r>
            <a:endParaRPr lang="en-GB" dirty="0"/>
          </a:p>
          <a:p>
            <a:pPr lvl="1"/>
            <a:endParaRPr lang="en-GB" dirty="0"/>
          </a:p>
          <a:p>
            <a:pPr lvl="1"/>
            <a:r>
              <a:rPr lang="en-GB" dirty="0"/>
              <a:t>Sigma		 SAME:		prior(normal(1, 0.5), class=sigma)</a:t>
            </a:r>
            <a:endParaRPr lang="en-DK" dirty="0"/>
          </a:p>
          <a:p>
            <a:endParaRPr lang="en-DK" dirty="0"/>
          </a:p>
        </p:txBody>
      </p:sp>
    </p:spTree>
    <p:extLst>
      <p:ext uri="{BB962C8B-B14F-4D97-AF65-F5344CB8AC3E}">
        <p14:creationId xmlns:p14="http://schemas.microsoft.com/office/powerpoint/2010/main" val="415180871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C4BEE-592A-B04C-88B8-CB5316B384A6}"/>
              </a:ext>
            </a:extLst>
          </p:cNvPr>
          <p:cNvSpPr>
            <a:spLocks noGrp="1"/>
          </p:cNvSpPr>
          <p:nvPr>
            <p:ph type="title"/>
          </p:nvPr>
        </p:nvSpPr>
        <p:spPr/>
        <p:txBody>
          <a:bodyPr/>
          <a:lstStyle/>
          <a:p>
            <a:r>
              <a:rPr lang="en-DK" dirty="0"/>
              <a:t>Priors</a:t>
            </a:r>
          </a:p>
        </p:txBody>
      </p:sp>
      <p:sp>
        <p:nvSpPr>
          <p:cNvPr id="3" name="Content Placeholder 2">
            <a:extLst>
              <a:ext uri="{FF2B5EF4-FFF2-40B4-BE49-F238E27FC236}">
                <a16:creationId xmlns:a16="http://schemas.microsoft.com/office/drawing/2014/main" id="{489D6A13-2C14-2E47-8A10-B270240EF905}"/>
              </a:ext>
            </a:extLst>
          </p:cNvPr>
          <p:cNvSpPr>
            <a:spLocks noGrp="1"/>
          </p:cNvSpPr>
          <p:nvPr>
            <p:ph idx="1"/>
          </p:nvPr>
        </p:nvSpPr>
        <p:spPr>
          <a:xfrm>
            <a:off x="1069847" y="2121408"/>
            <a:ext cx="10344741" cy="4050792"/>
          </a:xfrm>
        </p:spPr>
        <p:txBody>
          <a:bodyPr>
            <a:normAutofit/>
          </a:bodyPr>
          <a:lstStyle/>
          <a:p>
            <a:r>
              <a:rPr lang="en-GB" dirty="0" err="1"/>
              <a:t>Get_prior</a:t>
            </a:r>
            <a:r>
              <a:rPr lang="en-GB" dirty="0"/>
              <a:t>(A</a:t>
            </a:r>
            <a:r>
              <a:rPr lang="en-DK" dirty="0"/>
              <a:t>rticulation_f3, data = data, family = gaussian)</a:t>
            </a:r>
          </a:p>
          <a:p>
            <a:pPr lvl="1"/>
            <a:endParaRPr lang="en-GB" dirty="0"/>
          </a:p>
          <a:p>
            <a:pPr lvl="1"/>
            <a:r>
              <a:rPr lang="en-GB" dirty="0" err="1"/>
              <a:t>Intercept</a:t>
            </a:r>
            <a:r>
              <a:rPr lang="en-GB" baseline="-25000" dirty="0" err="1"/>
              <a:t>POP</a:t>
            </a:r>
            <a:r>
              <a:rPr lang="en-GB" dirty="0"/>
              <a:t> 		SAME: 		prior(normal(0,1), class=Intercept)</a:t>
            </a:r>
          </a:p>
          <a:p>
            <a:pPr lvl="1"/>
            <a:endParaRPr lang="en-GB" dirty="0"/>
          </a:p>
          <a:p>
            <a:pPr lvl="1"/>
            <a:r>
              <a:rPr lang="en-GB" dirty="0" err="1"/>
              <a:t>SigmaINT</a:t>
            </a:r>
            <a:r>
              <a:rPr lang="en-GB" baseline="-25000" dirty="0" err="1"/>
              <a:t>POP</a:t>
            </a:r>
            <a:r>
              <a:rPr lang="en-GB" baseline="-25000" dirty="0"/>
              <a:t>.   	</a:t>
            </a:r>
            <a:r>
              <a:rPr lang="en-GB" dirty="0"/>
              <a:t>VAR in INT	</a:t>
            </a:r>
            <a:r>
              <a:rPr lang="en-GB" b="1" dirty="0">
                <a:solidFill>
                  <a:srgbClr val="FF0000"/>
                </a:solidFill>
              </a:rPr>
              <a:t>prior(normal(0,1), class = </a:t>
            </a:r>
            <a:r>
              <a:rPr lang="en-GB" b="1" dirty="0" err="1">
                <a:solidFill>
                  <a:srgbClr val="FF0000"/>
                </a:solidFill>
              </a:rPr>
              <a:t>sd</a:t>
            </a:r>
            <a:r>
              <a:rPr lang="en-GB" b="1" dirty="0">
                <a:solidFill>
                  <a:srgbClr val="FF0000"/>
                </a:solidFill>
              </a:rPr>
              <a:t>, </a:t>
            </a:r>
            <a:r>
              <a:rPr lang="en-GB" b="1" dirty="0" err="1">
                <a:solidFill>
                  <a:srgbClr val="FF0000"/>
                </a:solidFill>
              </a:rPr>
              <a:t>coef</a:t>
            </a:r>
            <a:r>
              <a:rPr lang="en-GB" b="1" dirty="0">
                <a:solidFill>
                  <a:srgbClr val="FF0000"/>
                </a:solidFill>
              </a:rPr>
              <a:t> = Intercept)</a:t>
            </a:r>
          </a:p>
          <a:p>
            <a:pPr lvl="1"/>
            <a:endParaRPr lang="en-GB" dirty="0"/>
          </a:p>
          <a:p>
            <a:pPr lvl="1"/>
            <a:r>
              <a:rPr lang="en-GB" dirty="0"/>
              <a:t>B</a:t>
            </a:r>
            <a:r>
              <a:rPr lang="en-GB" baseline="-25000" dirty="0"/>
              <a:t>POP.                                                </a:t>
            </a:r>
            <a:r>
              <a:rPr lang="en-GB" dirty="0"/>
              <a:t>SAME:		prior(normal(0, 0.3), class=b)</a:t>
            </a:r>
          </a:p>
          <a:p>
            <a:pPr lvl="1"/>
            <a:endParaRPr lang="en-GB" dirty="0"/>
          </a:p>
          <a:p>
            <a:pPr lvl="1"/>
            <a:r>
              <a:rPr lang="en-GB" dirty="0" err="1"/>
              <a:t>SigmaB</a:t>
            </a:r>
            <a:r>
              <a:rPr lang="en-GB" baseline="-25000" dirty="0" err="1"/>
              <a:t>POP</a:t>
            </a:r>
            <a:r>
              <a:rPr lang="en-GB" baseline="-25000" dirty="0"/>
              <a:t>		</a:t>
            </a:r>
            <a:r>
              <a:rPr lang="en-GB" dirty="0"/>
              <a:t>VAR in SLOPE	</a:t>
            </a:r>
            <a:r>
              <a:rPr lang="en-GB" b="1" dirty="0">
                <a:solidFill>
                  <a:srgbClr val="FF0000"/>
                </a:solidFill>
              </a:rPr>
              <a:t>prior(normal(0,1), class = </a:t>
            </a:r>
            <a:r>
              <a:rPr lang="en-GB" b="1" dirty="0" err="1">
                <a:solidFill>
                  <a:srgbClr val="FF0000"/>
                </a:solidFill>
              </a:rPr>
              <a:t>sd</a:t>
            </a:r>
            <a:r>
              <a:rPr lang="en-GB" b="1" dirty="0">
                <a:solidFill>
                  <a:srgbClr val="FF0000"/>
                </a:solidFill>
              </a:rPr>
              <a:t>, </a:t>
            </a:r>
            <a:r>
              <a:rPr lang="en-GB" b="1" dirty="0" err="1">
                <a:solidFill>
                  <a:srgbClr val="FF0000"/>
                </a:solidFill>
              </a:rPr>
              <a:t>coef</a:t>
            </a:r>
            <a:r>
              <a:rPr lang="en-GB" b="1" dirty="0">
                <a:solidFill>
                  <a:srgbClr val="FF0000"/>
                </a:solidFill>
              </a:rPr>
              <a:t> = </a:t>
            </a:r>
            <a:r>
              <a:rPr lang="en-GB" b="1" dirty="0" err="1">
                <a:solidFill>
                  <a:srgbClr val="FF0000"/>
                </a:solidFill>
              </a:rPr>
              <a:t>RegisterIDS</a:t>
            </a:r>
            <a:r>
              <a:rPr lang="en-GB" b="1" dirty="0">
                <a:solidFill>
                  <a:srgbClr val="FF0000"/>
                </a:solidFill>
              </a:rPr>
              <a:t>)</a:t>
            </a:r>
          </a:p>
          <a:p>
            <a:pPr lvl="1"/>
            <a:endParaRPr lang="en-GB" dirty="0">
              <a:solidFill>
                <a:srgbClr val="FF0000"/>
              </a:solidFill>
            </a:endParaRPr>
          </a:p>
          <a:p>
            <a:pPr lvl="1"/>
            <a:r>
              <a:rPr lang="en-GB" dirty="0"/>
              <a:t>Sigma 		 SAME:		prior(normal(1, 0.5), class=sigma)</a:t>
            </a:r>
            <a:endParaRPr lang="en-DK" dirty="0"/>
          </a:p>
          <a:p>
            <a:endParaRPr lang="en-DK" dirty="0"/>
          </a:p>
        </p:txBody>
      </p:sp>
    </p:spTree>
    <p:extLst>
      <p:ext uri="{BB962C8B-B14F-4D97-AF65-F5344CB8AC3E}">
        <p14:creationId xmlns:p14="http://schemas.microsoft.com/office/powerpoint/2010/main" val="38217605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6A2E5EC-094C-3546-BE2E-EE3FF4B304E0}"/>
              </a:ext>
            </a:extLst>
          </p:cNvPr>
          <p:cNvPicPr>
            <a:picLocks noChangeAspect="1"/>
          </p:cNvPicPr>
          <p:nvPr/>
        </p:nvPicPr>
        <p:blipFill>
          <a:blip r:embed="rId2"/>
          <a:stretch>
            <a:fillRect/>
          </a:stretch>
        </p:blipFill>
        <p:spPr>
          <a:xfrm>
            <a:off x="1989279" y="337172"/>
            <a:ext cx="7809629" cy="6520827"/>
          </a:xfrm>
          <a:prstGeom prst="rect">
            <a:avLst/>
          </a:prstGeom>
        </p:spPr>
      </p:pic>
      <p:sp>
        <p:nvSpPr>
          <p:cNvPr id="5" name="Rectangle 4">
            <a:extLst>
              <a:ext uri="{FF2B5EF4-FFF2-40B4-BE49-F238E27FC236}">
                <a16:creationId xmlns:a16="http://schemas.microsoft.com/office/drawing/2014/main" id="{5739EC95-B4FD-694D-81FB-F1C91707B127}"/>
              </a:ext>
            </a:extLst>
          </p:cNvPr>
          <p:cNvSpPr/>
          <p:nvPr/>
        </p:nvSpPr>
        <p:spPr>
          <a:xfrm>
            <a:off x="1297462" y="286919"/>
            <a:ext cx="9032789" cy="1232957"/>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6" name="Rectangle 5">
            <a:extLst>
              <a:ext uri="{FF2B5EF4-FFF2-40B4-BE49-F238E27FC236}">
                <a16:creationId xmlns:a16="http://schemas.microsoft.com/office/drawing/2014/main" id="{816BA991-EF85-0E41-A449-8D4D3E1EB208}"/>
              </a:ext>
            </a:extLst>
          </p:cNvPr>
          <p:cNvSpPr/>
          <p:nvPr/>
        </p:nvSpPr>
        <p:spPr>
          <a:xfrm>
            <a:off x="7241062" y="4784749"/>
            <a:ext cx="1754660" cy="1390907"/>
          </a:xfrm>
          <a:prstGeom prst="rect">
            <a:avLst/>
          </a:prstGeom>
          <a:solidFill>
            <a:schemeClr val="accent1">
              <a:alpha val="0"/>
            </a:schemeClr>
          </a:solid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7" name="Rectangle 6">
            <a:extLst>
              <a:ext uri="{FF2B5EF4-FFF2-40B4-BE49-F238E27FC236}">
                <a16:creationId xmlns:a16="http://schemas.microsoft.com/office/drawing/2014/main" id="{FCC9533C-E125-1F40-B5A3-131E3B35B939}"/>
              </a:ext>
            </a:extLst>
          </p:cNvPr>
          <p:cNvSpPr/>
          <p:nvPr/>
        </p:nvSpPr>
        <p:spPr>
          <a:xfrm>
            <a:off x="1521943" y="1623952"/>
            <a:ext cx="8388180" cy="1143958"/>
          </a:xfrm>
          <a:prstGeom prst="rect">
            <a:avLst/>
          </a:prstGeom>
          <a:solidFill>
            <a:srgbClr val="002060">
              <a:alpha val="0"/>
            </a:srgbClr>
          </a:solidFill>
          <a:ln w="635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8" name="TextBox 7">
            <a:extLst>
              <a:ext uri="{FF2B5EF4-FFF2-40B4-BE49-F238E27FC236}">
                <a16:creationId xmlns:a16="http://schemas.microsoft.com/office/drawing/2014/main" id="{46B7DF9E-E9EC-F441-9CA3-83CC7953C647}"/>
              </a:ext>
            </a:extLst>
          </p:cNvPr>
          <p:cNvSpPr txBox="1"/>
          <p:nvPr/>
        </p:nvSpPr>
        <p:spPr>
          <a:xfrm>
            <a:off x="10602100" y="-4"/>
            <a:ext cx="820866" cy="369332"/>
          </a:xfrm>
          <a:prstGeom prst="rect">
            <a:avLst/>
          </a:prstGeom>
          <a:noFill/>
        </p:spPr>
        <p:txBody>
          <a:bodyPr wrap="none" rtlCol="0">
            <a:spAutoFit/>
          </a:bodyPr>
          <a:lstStyle/>
          <a:p>
            <a:r>
              <a:rPr lang="en-DK" dirty="0">
                <a:solidFill>
                  <a:srgbClr val="C00000"/>
                </a:solidFill>
              </a:rPr>
              <a:t>Priors</a:t>
            </a:r>
          </a:p>
        </p:txBody>
      </p:sp>
      <p:sp>
        <p:nvSpPr>
          <p:cNvPr id="9" name="TextBox 8">
            <a:extLst>
              <a:ext uri="{FF2B5EF4-FFF2-40B4-BE49-F238E27FC236}">
                <a16:creationId xmlns:a16="http://schemas.microsoft.com/office/drawing/2014/main" id="{67E45A15-197C-EE44-B7EC-BA32796E6B1B}"/>
              </a:ext>
            </a:extLst>
          </p:cNvPr>
          <p:cNvSpPr txBox="1"/>
          <p:nvPr/>
        </p:nvSpPr>
        <p:spPr>
          <a:xfrm>
            <a:off x="9898163" y="1932099"/>
            <a:ext cx="2220544" cy="369332"/>
          </a:xfrm>
          <a:prstGeom prst="rect">
            <a:avLst/>
          </a:prstGeom>
          <a:noFill/>
        </p:spPr>
        <p:txBody>
          <a:bodyPr wrap="none" rtlCol="0">
            <a:spAutoFit/>
          </a:bodyPr>
          <a:lstStyle/>
          <a:p>
            <a:r>
              <a:rPr lang="en-DK" dirty="0">
                <a:solidFill>
                  <a:srgbClr val="002060"/>
                </a:solidFill>
              </a:rPr>
              <a:t>Pop level estimates</a:t>
            </a:r>
          </a:p>
        </p:txBody>
      </p:sp>
      <p:sp>
        <p:nvSpPr>
          <p:cNvPr id="10" name="Rectangle 9">
            <a:extLst>
              <a:ext uri="{FF2B5EF4-FFF2-40B4-BE49-F238E27FC236}">
                <a16:creationId xmlns:a16="http://schemas.microsoft.com/office/drawing/2014/main" id="{DEC10DCA-21A3-B444-B728-138EFE983F99}"/>
              </a:ext>
            </a:extLst>
          </p:cNvPr>
          <p:cNvSpPr/>
          <p:nvPr/>
        </p:nvSpPr>
        <p:spPr>
          <a:xfrm>
            <a:off x="1619766" y="2929978"/>
            <a:ext cx="8290357" cy="1674460"/>
          </a:xfrm>
          <a:prstGeom prst="rect">
            <a:avLst/>
          </a:prstGeom>
          <a:solidFill>
            <a:srgbClr val="002060">
              <a:alpha val="0"/>
            </a:srgbClr>
          </a:solidFill>
          <a:ln w="635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K"/>
          </a:p>
        </p:txBody>
      </p:sp>
      <p:sp>
        <p:nvSpPr>
          <p:cNvPr id="11" name="TextBox 10">
            <a:extLst>
              <a:ext uri="{FF2B5EF4-FFF2-40B4-BE49-F238E27FC236}">
                <a16:creationId xmlns:a16="http://schemas.microsoft.com/office/drawing/2014/main" id="{7457AB48-6C63-4641-9958-307A9C7BAECA}"/>
              </a:ext>
            </a:extLst>
          </p:cNvPr>
          <p:cNvSpPr txBox="1"/>
          <p:nvPr/>
        </p:nvSpPr>
        <p:spPr>
          <a:xfrm>
            <a:off x="10068562" y="3302761"/>
            <a:ext cx="1879745" cy="646331"/>
          </a:xfrm>
          <a:prstGeom prst="rect">
            <a:avLst/>
          </a:prstGeom>
          <a:noFill/>
        </p:spPr>
        <p:txBody>
          <a:bodyPr wrap="none" rtlCol="0">
            <a:spAutoFit/>
          </a:bodyPr>
          <a:lstStyle/>
          <a:p>
            <a:r>
              <a:rPr lang="en-DK" dirty="0">
                <a:solidFill>
                  <a:srgbClr val="00B050"/>
                </a:solidFill>
              </a:rPr>
              <a:t>Individual level </a:t>
            </a:r>
          </a:p>
          <a:p>
            <a:r>
              <a:rPr lang="en-DK" dirty="0">
                <a:solidFill>
                  <a:srgbClr val="00B050"/>
                </a:solidFill>
              </a:rPr>
              <a:t>estimates</a:t>
            </a:r>
          </a:p>
        </p:txBody>
      </p:sp>
    </p:spTree>
    <p:extLst>
      <p:ext uri="{BB962C8B-B14F-4D97-AF65-F5344CB8AC3E}">
        <p14:creationId xmlns:p14="http://schemas.microsoft.com/office/powerpoint/2010/main" val="29797017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8824-6AF4-C640-AA2A-93039669CC98}"/>
              </a:ext>
            </a:extLst>
          </p:cNvPr>
          <p:cNvSpPr>
            <a:spLocks noGrp="1"/>
          </p:cNvSpPr>
          <p:nvPr>
            <p:ph type="title"/>
          </p:nvPr>
        </p:nvSpPr>
        <p:spPr/>
        <p:txBody>
          <a:bodyPr/>
          <a:lstStyle/>
          <a:p>
            <a:r>
              <a:rPr lang="en-DK" dirty="0"/>
              <a:t>predictive </a:t>
            </a:r>
            <a:br>
              <a:rPr lang="en-DK" dirty="0"/>
            </a:br>
            <a:r>
              <a:rPr lang="en-DK" dirty="0"/>
              <a:t>checks</a:t>
            </a:r>
          </a:p>
        </p:txBody>
      </p:sp>
      <p:pic>
        <p:nvPicPr>
          <p:cNvPr id="6" name="Billede 6">
            <a:extLst>
              <a:ext uri="{FF2B5EF4-FFF2-40B4-BE49-F238E27FC236}">
                <a16:creationId xmlns:a16="http://schemas.microsoft.com/office/drawing/2014/main" id="{6D6651B5-3030-4A38-BE2F-7A1AC66C7C52}"/>
              </a:ext>
            </a:extLst>
          </p:cNvPr>
          <p:cNvPicPr>
            <a:picLocks noGrp="1" noChangeAspect="1"/>
          </p:cNvPicPr>
          <p:nvPr>
            <p:ph idx="1"/>
          </p:nvPr>
        </p:nvPicPr>
        <p:blipFill>
          <a:blip r:embed="rId2"/>
          <a:stretch>
            <a:fillRect/>
          </a:stretch>
        </p:blipFill>
        <p:spPr>
          <a:xfrm>
            <a:off x="1067614" y="2233640"/>
            <a:ext cx="5130542" cy="3501443"/>
          </a:xfrm>
        </p:spPr>
      </p:pic>
      <p:sp>
        <p:nvSpPr>
          <p:cNvPr id="3" name="TextBox 2">
            <a:extLst>
              <a:ext uri="{FF2B5EF4-FFF2-40B4-BE49-F238E27FC236}">
                <a16:creationId xmlns:a16="http://schemas.microsoft.com/office/drawing/2014/main" id="{BFB2CFC2-72D3-FB4D-840E-E5B4E35B134F}"/>
              </a:ext>
            </a:extLst>
          </p:cNvPr>
          <p:cNvSpPr txBox="1"/>
          <p:nvPr/>
        </p:nvSpPr>
        <p:spPr>
          <a:xfrm>
            <a:off x="2354554" y="6154220"/>
            <a:ext cx="2556662" cy="369332"/>
          </a:xfrm>
          <a:prstGeom prst="rect">
            <a:avLst/>
          </a:prstGeom>
          <a:noFill/>
        </p:spPr>
        <p:txBody>
          <a:bodyPr wrap="none" rtlCol="0">
            <a:spAutoFit/>
          </a:bodyPr>
          <a:lstStyle/>
          <a:p>
            <a:r>
              <a:rPr lang="en-DK" dirty="0"/>
              <a:t>Before seeing the data</a:t>
            </a:r>
          </a:p>
        </p:txBody>
      </p:sp>
      <p:sp>
        <p:nvSpPr>
          <p:cNvPr id="8" name="TextBox 7">
            <a:extLst>
              <a:ext uri="{FF2B5EF4-FFF2-40B4-BE49-F238E27FC236}">
                <a16:creationId xmlns:a16="http://schemas.microsoft.com/office/drawing/2014/main" id="{2ED21805-5D25-2348-A773-D73348983BB1}"/>
              </a:ext>
            </a:extLst>
          </p:cNvPr>
          <p:cNvSpPr txBox="1"/>
          <p:nvPr/>
        </p:nvSpPr>
        <p:spPr>
          <a:xfrm>
            <a:off x="7714180" y="6154220"/>
            <a:ext cx="2393604" cy="369332"/>
          </a:xfrm>
          <a:prstGeom prst="rect">
            <a:avLst/>
          </a:prstGeom>
          <a:noFill/>
        </p:spPr>
        <p:txBody>
          <a:bodyPr wrap="none" rtlCol="0">
            <a:spAutoFit/>
          </a:bodyPr>
          <a:lstStyle/>
          <a:p>
            <a:r>
              <a:rPr lang="en-DK" dirty="0"/>
              <a:t>After seeing the data</a:t>
            </a:r>
          </a:p>
        </p:txBody>
      </p:sp>
    </p:spTree>
    <p:extLst>
      <p:ext uri="{BB962C8B-B14F-4D97-AF65-F5344CB8AC3E}">
        <p14:creationId xmlns:p14="http://schemas.microsoft.com/office/powerpoint/2010/main" val="24846482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261C7-3F84-134F-8B13-4B1DCE62719D}"/>
              </a:ext>
            </a:extLst>
          </p:cNvPr>
          <p:cNvSpPr>
            <a:spLocks noGrp="1"/>
          </p:cNvSpPr>
          <p:nvPr>
            <p:ph type="title"/>
          </p:nvPr>
        </p:nvSpPr>
        <p:spPr/>
        <p:txBody>
          <a:bodyPr/>
          <a:lstStyle/>
          <a:p>
            <a:r>
              <a:rPr lang="en-DK" dirty="0"/>
              <a:t>But, why Bayes, Why? (worries)</a:t>
            </a:r>
          </a:p>
        </p:txBody>
      </p:sp>
      <p:sp>
        <p:nvSpPr>
          <p:cNvPr id="4" name="Content Placeholder 3">
            <a:extLst>
              <a:ext uri="{FF2B5EF4-FFF2-40B4-BE49-F238E27FC236}">
                <a16:creationId xmlns:a16="http://schemas.microsoft.com/office/drawing/2014/main" id="{82BF2BFE-491E-654D-8DEA-CBA0497F995B}"/>
              </a:ext>
            </a:extLst>
          </p:cNvPr>
          <p:cNvSpPr>
            <a:spLocks noGrp="1"/>
          </p:cNvSpPr>
          <p:nvPr>
            <p:ph sz="half" idx="1"/>
          </p:nvPr>
        </p:nvSpPr>
        <p:spPr/>
        <p:txBody>
          <a:bodyPr>
            <a:normAutofit/>
          </a:bodyPr>
          <a:lstStyle/>
          <a:p>
            <a:r>
              <a:rPr lang="en-GB" b="1" dirty="0">
                <a:solidFill>
                  <a:srgbClr val="FF0000"/>
                </a:solidFill>
              </a:rPr>
              <a:t>Subjective</a:t>
            </a:r>
          </a:p>
          <a:p>
            <a:pPr lvl="1"/>
            <a:endParaRPr lang="en-GB" dirty="0"/>
          </a:p>
          <a:p>
            <a:pPr lvl="1"/>
            <a:r>
              <a:rPr lang="en-GB" dirty="0"/>
              <a:t>Lots of choices, lots of self-doubt</a:t>
            </a:r>
          </a:p>
          <a:p>
            <a:pPr lvl="1"/>
            <a:endParaRPr lang="en-GB" dirty="0"/>
          </a:p>
          <a:p>
            <a:pPr lvl="1"/>
            <a:r>
              <a:rPr lang="en-GB" dirty="0"/>
              <a:t>Making choices (e.g. priors) is (should be?) a </a:t>
            </a:r>
            <a:r>
              <a:rPr lang="en-GB" b="1" dirty="0"/>
              <a:t>principled</a:t>
            </a:r>
            <a:r>
              <a:rPr lang="en-GB" dirty="0"/>
              <a:t> process</a:t>
            </a:r>
          </a:p>
          <a:p>
            <a:pPr lvl="1"/>
            <a:endParaRPr lang="en-GB" dirty="0"/>
          </a:p>
          <a:p>
            <a:pPr lvl="1"/>
            <a:r>
              <a:rPr lang="en-GB" b="1" dirty="0"/>
              <a:t>assessing</a:t>
            </a:r>
            <a:r>
              <a:rPr lang="en-GB" dirty="0"/>
              <a:t> choices (e.g. priors) is part of the process:</a:t>
            </a:r>
          </a:p>
          <a:p>
            <a:pPr lvl="2"/>
            <a:r>
              <a:rPr lang="en-GB" dirty="0"/>
              <a:t>prior predictive checks</a:t>
            </a:r>
          </a:p>
          <a:p>
            <a:pPr lvl="2"/>
            <a:r>
              <a:rPr lang="en-GB" dirty="0"/>
              <a:t>prior posterior update checks</a:t>
            </a:r>
          </a:p>
          <a:p>
            <a:pPr lvl="2"/>
            <a:r>
              <a:rPr lang="en-GB" dirty="0"/>
              <a:t>robustness checks</a:t>
            </a:r>
          </a:p>
          <a:p>
            <a:endParaRPr lang="en-DK" dirty="0"/>
          </a:p>
        </p:txBody>
      </p:sp>
      <p:sp>
        <p:nvSpPr>
          <p:cNvPr id="7" name="Content Placeholder 6">
            <a:extLst>
              <a:ext uri="{FF2B5EF4-FFF2-40B4-BE49-F238E27FC236}">
                <a16:creationId xmlns:a16="http://schemas.microsoft.com/office/drawing/2014/main" id="{A63C1BED-9B1F-5343-A057-416697D247E9}"/>
              </a:ext>
            </a:extLst>
          </p:cNvPr>
          <p:cNvSpPr>
            <a:spLocks noGrp="1"/>
          </p:cNvSpPr>
          <p:nvPr>
            <p:ph sz="half" idx="2"/>
          </p:nvPr>
        </p:nvSpPr>
        <p:spPr/>
        <p:txBody>
          <a:bodyPr>
            <a:normAutofit/>
          </a:bodyPr>
          <a:lstStyle/>
          <a:p>
            <a:endParaRPr lang="en-DK"/>
          </a:p>
        </p:txBody>
      </p:sp>
    </p:spTree>
    <p:extLst>
      <p:ext uri="{BB962C8B-B14F-4D97-AF65-F5344CB8AC3E}">
        <p14:creationId xmlns:p14="http://schemas.microsoft.com/office/powerpoint/2010/main" val="392659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A8824-6AF4-C640-AA2A-93039669CC98}"/>
              </a:ext>
            </a:extLst>
          </p:cNvPr>
          <p:cNvSpPr>
            <a:spLocks noGrp="1"/>
          </p:cNvSpPr>
          <p:nvPr>
            <p:ph type="title"/>
          </p:nvPr>
        </p:nvSpPr>
        <p:spPr/>
        <p:txBody>
          <a:bodyPr/>
          <a:lstStyle/>
          <a:p>
            <a:r>
              <a:rPr lang="en-DK" dirty="0"/>
              <a:t>predictive </a:t>
            </a:r>
            <a:br>
              <a:rPr lang="en-DK" dirty="0"/>
            </a:br>
            <a:r>
              <a:rPr lang="en-DK" dirty="0"/>
              <a:t>checks</a:t>
            </a:r>
          </a:p>
        </p:txBody>
      </p:sp>
      <p:pic>
        <p:nvPicPr>
          <p:cNvPr id="6" name="Billede 6">
            <a:extLst>
              <a:ext uri="{FF2B5EF4-FFF2-40B4-BE49-F238E27FC236}">
                <a16:creationId xmlns:a16="http://schemas.microsoft.com/office/drawing/2014/main" id="{6D6651B5-3030-4A38-BE2F-7A1AC66C7C52}"/>
              </a:ext>
            </a:extLst>
          </p:cNvPr>
          <p:cNvPicPr>
            <a:picLocks noGrp="1" noChangeAspect="1"/>
          </p:cNvPicPr>
          <p:nvPr>
            <p:ph idx="1"/>
          </p:nvPr>
        </p:nvPicPr>
        <p:blipFill>
          <a:blip r:embed="rId2"/>
          <a:stretch>
            <a:fillRect/>
          </a:stretch>
        </p:blipFill>
        <p:spPr>
          <a:xfrm>
            <a:off x="1067614" y="2233640"/>
            <a:ext cx="5130542" cy="3501443"/>
          </a:xfrm>
        </p:spPr>
      </p:pic>
      <p:pic>
        <p:nvPicPr>
          <p:cNvPr id="7" name="Billede 7">
            <a:extLst>
              <a:ext uri="{FF2B5EF4-FFF2-40B4-BE49-F238E27FC236}">
                <a16:creationId xmlns:a16="http://schemas.microsoft.com/office/drawing/2014/main" id="{87B8E379-435C-41E9-AC19-425D70C063B9}"/>
              </a:ext>
            </a:extLst>
          </p:cNvPr>
          <p:cNvPicPr>
            <a:picLocks noChangeAspect="1"/>
          </p:cNvPicPr>
          <p:nvPr/>
        </p:nvPicPr>
        <p:blipFill>
          <a:blip r:embed="rId3"/>
          <a:stretch>
            <a:fillRect/>
          </a:stretch>
        </p:blipFill>
        <p:spPr>
          <a:xfrm>
            <a:off x="6531935" y="2204161"/>
            <a:ext cx="5129618" cy="3501118"/>
          </a:xfrm>
          <a:prstGeom prst="rect">
            <a:avLst/>
          </a:prstGeom>
        </p:spPr>
      </p:pic>
      <p:sp>
        <p:nvSpPr>
          <p:cNvPr id="3" name="TextBox 2">
            <a:extLst>
              <a:ext uri="{FF2B5EF4-FFF2-40B4-BE49-F238E27FC236}">
                <a16:creationId xmlns:a16="http://schemas.microsoft.com/office/drawing/2014/main" id="{BFB2CFC2-72D3-FB4D-840E-E5B4E35B134F}"/>
              </a:ext>
            </a:extLst>
          </p:cNvPr>
          <p:cNvSpPr txBox="1"/>
          <p:nvPr/>
        </p:nvSpPr>
        <p:spPr>
          <a:xfrm>
            <a:off x="2354554" y="6154220"/>
            <a:ext cx="2556662" cy="369332"/>
          </a:xfrm>
          <a:prstGeom prst="rect">
            <a:avLst/>
          </a:prstGeom>
          <a:noFill/>
        </p:spPr>
        <p:txBody>
          <a:bodyPr wrap="none" rtlCol="0">
            <a:spAutoFit/>
          </a:bodyPr>
          <a:lstStyle/>
          <a:p>
            <a:r>
              <a:rPr lang="en-DK" dirty="0"/>
              <a:t>Before seeing the data</a:t>
            </a:r>
          </a:p>
        </p:txBody>
      </p:sp>
      <p:sp>
        <p:nvSpPr>
          <p:cNvPr id="8" name="TextBox 7">
            <a:extLst>
              <a:ext uri="{FF2B5EF4-FFF2-40B4-BE49-F238E27FC236}">
                <a16:creationId xmlns:a16="http://schemas.microsoft.com/office/drawing/2014/main" id="{2ED21805-5D25-2348-A773-D73348983BB1}"/>
              </a:ext>
            </a:extLst>
          </p:cNvPr>
          <p:cNvSpPr txBox="1"/>
          <p:nvPr/>
        </p:nvSpPr>
        <p:spPr>
          <a:xfrm>
            <a:off x="7714180" y="6154220"/>
            <a:ext cx="2393604" cy="369332"/>
          </a:xfrm>
          <a:prstGeom prst="rect">
            <a:avLst/>
          </a:prstGeom>
          <a:noFill/>
        </p:spPr>
        <p:txBody>
          <a:bodyPr wrap="none" rtlCol="0">
            <a:spAutoFit/>
          </a:bodyPr>
          <a:lstStyle/>
          <a:p>
            <a:r>
              <a:rPr lang="en-DK" dirty="0"/>
              <a:t>After seeing the data</a:t>
            </a:r>
          </a:p>
        </p:txBody>
      </p:sp>
    </p:spTree>
    <p:extLst>
      <p:ext uri="{BB962C8B-B14F-4D97-AF65-F5344CB8AC3E}">
        <p14:creationId xmlns:p14="http://schemas.microsoft.com/office/powerpoint/2010/main" val="410239836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A8FF7-7D46-F145-8B72-C56B4C108385}"/>
              </a:ext>
            </a:extLst>
          </p:cNvPr>
          <p:cNvSpPr>
            <a:spLocks noGrp="1"/>
          </p:cNvSpPr>
          <p:nvPr>
            <p:ph type="title"/>
          </p:nvPr>
        </p:nvSpPr>
        <p:spPr/>
        <p:txBody>
          <a:bodyPr/>
          <a:lstStyle/>
          <a:p>
            <a:r>
              <a:rPr lang="en-DK" dirty="0"/>
              <a:t>Posterior Predictive checks</a:t>
            </a:r>
          </a:p>
        </p:txBody>
      </p:sp>
      <p:sp>
        <p:nvSpPr>
          <p:cNvPr id="3" name="Content Placeholder 2">
            <a:extLst>
              <a:ext uri="{FF2B5EF4-FFF2-40B4-BE49-F238E27FC236}">
                <a16:creationId xmlns:a16="http://schemas.microsoft.com/office/drawing/2014/main" id="{D86763FE-5F8E-F246-BAA7-C9DDF97F18CE}"/>
              </a:ext>
            </a:extLst>
          </p:cNvPr>
          <p:cNvSpPr>
            <a:spLocks noGrp="1"/>
          </p:cNvSpPr>
          <p:nvPr>
            <p:ph idx="1"/>
          </p:nvPr>
        </p:nvSpPr>
        <p:spPr/>
        <p:txBody>
          <a:bodyPr/>
          <a:lstStyle/>
          <a:p>
            <a:endParaRPr lang="en-DK" dirty="0"/>
          </a:p>
          <a:p>
            <a:endParaRPr lang="en-DK" dirty="0"/>
          </a:p>
          <a:p>
            <a:r>
              <a:rPr lang="en-GB" dirty="0"/>
              <a:t>C</a:t>
            </a:r>
            <a:r>
              <a:rPr lang="en-DK" dirty="0"/>
              <a:t>onditional_effects(Articulation_m3)</a:t>
            </a:r>
          </a:p>
          <a:p>
            <a:r>
              <a:rPr lang="en-GB" dirty="0"/>
              <a:t>Plot(C</a:t>
            </a:r>
            <a:r>
              <a:rPr lang="en-DK" dirty="0"/>
              <a:t>onditional_effects(Articulation_m3), points=T)</a:t>
            </a:r>
          </a:p>
        </p:txBody>
      </p:sp>
      <p:pic>
        <p:nvPicPr>
          <p:cNvPr id="5" name="Billede 5">
            <a:extLst>
              <a:ext uri="{FF2B5EF4-FFF2-40B4-BE49-F238E27FC236}">
                <a16:creationId xmlns:a16="http://schemas.microsoft.com/office/drawing/2014/main" id="{DA5C3230-72C2-4532-8C0F-11422DDCE9C2}"/>
              </a:ext>
            </a:extLst>
          </p:cNvPr>
          <p:cNvPicPr>
            <a:picLocks noChangeAspect="1"/>
          </p:cNvPicPr>
          <p:nvPr/>
        </p:nvPicPr>
        <p:blipFill>
          <a:blip r:embed="rId2"/>
          <a:stretch>
            <a:fillRect/>
          </a:stretch>
        </p:blipFill>
        <p:spPr>
          <a:xfrm>
            <a:off x="6419702" y="3763601"/>
            <a:ext cx="4249479" cy="2904515"/>
          </a:xfrm>
          <a:prstGeom prst="rect">
            <a:avLst/>
          </a:prstGeom>
        </p:spPr>
      </p:pic>
    </p:spTree>
    <p:extLst>
      <p:ext uri="{BB962C8B-B14F-4D97-AF65-F5344CB8AC3E}">
        <p14:creationId xmlns:p14="http://schemas.microsoft.com/office/powerpoint/2010/main" val="10999520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B9495-A990-4842-BA7F-290BD0B24CA3}"/>
              </a:ext>
            </a:extLst>
          </p:cNvPr>
          <p:cNvSpPr>
            <a:spLocks noGrp="1"/>
          </p:cNvSpPr>
          <p:nvPr>
            <p:ph type="title"/>
          </p:nvPr>
        </p:nvSpPr>
        <p:spPr>
          <a:xfrm>
            <a:off x="1069848" y="109071"/>
            <a:ext cx="10058400" cy="1609344"/>
          </a:xfrm>
        </p:spPr>
        <p:txBody>
          <a:bodyPr/>
          <a:lstStyle/>
          <a:p>
            <a:r>
              <a:rPr lang="en-DK" dirty="0"/>
              <a:t>Prior posterior updates</a:t>
            </a:r>
          </a:p>
        </p:txBody>
      </p:sp>
      <p:pic>
        <p:nvPicPr>
          <p:cNvPr id="12" name="Billede 12">
            <a:extLst>
              <a:ext uri="{FF2B5EF4-FFF2-40B4-BE49-F238E27FC236}">
                <a16:creationId xmlns:a16="http://schemas.microsoft.com/office/drawing/2014/main" id="{F6AA0D24-5BFC-4A76-BEE0-4F9F784587DC}"/>
              </a:ext>
            </a:extLst>
          </p:cNvPr>
          <p:cNvPicPr>
            <a:picLocks noGrp="1" noChangeAspect="1"/>
          </p:cNvPicPr>
          <p:nvPr>
            <p:ph idx="1"/>
          </p:nvPr>
        </p:nvPicPr>
        <p:blipFill>
          <a:blip r:embed="rId2"/>
          <a:stretch>
            <a:fillRect/>
          </a:stretch>
        </p:blipFill>
        <p:spPr>
          <a:xfrm>
            <a:off x="4509860" y="2734133"/>
            <a:ext cx="7620000" cy="3771900"/>
          </a:xfrm>
        </p:spPr>
      </p:pic>
      <p:sp>
        <p:nvSpPr>
          <p:cNvPr id="8" name="TextBox 7">
            <a:extLst>
              <a:ext uri="{FF2B5EF4-FFF2-40B4-BE49-F238E27FC236}">
                <a16:creationId xmlns:a16="http://schemas.microsoft.com/office/drawing/2014/main" id="{073AC8AB-7674-4246-8AFC-424FBB1BA700}"/>
              </a:ext>
            </a:extLst>
          </p:cNvPr>
          <p:cNvSpPr txBox="1"/>
          <p:nvPr/>
        </p:nvSpPr>
        <p:spPr>
          <a:xfrm>
            <a:off x="-183826" y="1418709"/>
            <a:ext cx="6405012" cy="1754326"/>
          </a:xfrm>
          <a:prstGeom prst="rect">
            <a:avLst/>
          </a:prstGeom>
          <a:noFill/>
        </p:spPr>
        <p:txBody>
          <a:bodyPr wrap="square" rtlCol="0">
            <a:spAutoFit/>
          </a:bodyPr>
          <a:lstStyle/>
          <a:p>
            <a:pPr lvl="1"/>
            <a:r>
              <a:rPr lang="en-GB" dirty="0"/>
              <a:t>prior(normal(0,1), class=Intercept)</a:t>
            </a:r>
          </a:p>
          <a:p>
            <a:pPr lvl="1"/>
            <a:r>
              <a:rPr lang="en-GB" dirty="0">
                <a:solidFill>
                  <a:srgbClr val="FF0000"/>
                </a:solidFill>
              </a:rPr>
              <a:t>prior(normal(0,1), class = </a:t>
            </a:r>
            <a:r>
              <a:rPr lang="en-GB" dirty="0" err="1">
                <a:solidFill>
                  <a:srgbClr val="FF0000"/>
                </a:solidFill>
              </a:rPr>
              <a:t>sd</a:t>
            </a:r>
            <a:r>
              <a:rPr lang="en-GB" dirty="0">
                <a:solidFill>
                  <a:srgbClr val="FF0000"/>
                </a:solidFill>
              </a:rPr>
              <a:t>, </a:t>
            </a:r>
            <a:r>
              <a:rPr lang="en-GB" dirty="0" err="1">
                <a:solidFill>
                  <a:srgbClr val="FF0000"/>
                </a:solidFill>
              </a:rPr>
              <a:t>coef</a:t>
            </a:r>
            <a:r>
              <a:rPr lang="en-GB" dirty="0">
                <a:solidFill>
                  <a:srgbClr val="FF0000"/>
                </a:solidFill>
              </a:rPr>
              <a:t> = Intercept)</a:t>
            </a:r>
          </a:p>
          <a:p>
            <a:pPr lvl="1"/>
            <a:r>
              <a:rPr lang="en-GB" dirty="0"/>
              <a:t>prior(normal(0, 0.3), class=b)</a:t>
            </a:r>
          </a:p>
          <a:p>
            <a:pPr lvl="1"/>
            <a:r>
              <a:rPr lang="en-GB" dirty="0">
                <a:solidFill>
                  <a:srgbClr val="FF0000"/>
                </a:solidFill>
              </a:rPr>
              <a:t>prior(normal(0,1), class = </a:t>
            </a:r>
            <a:r>
              <a:rPr lang="en-GB" dirty="0" err="1">
                <a:solidFill>
                  <a:srgbClr val="FF0000"/>
                </a:solidFill>
              </a:rPr>
              <a:t>sd</a:t>
            </a:r>
            <a:r>
              <a:rPr lang="en-GB" dirty="0">
                <a:solidFill>
                  <a:srgbClr val="FF0000"/>
                </a:solidFill>
              </a:rPr>
              <a:t>, </a:t>
            </a:r>
            <a:r>
              <a:rPr lang="en-GB" dirty="0" err="1">
                <a:solidFill>
                  <a:srgbClr val="FF0000"/>
                </a:solidFill>
              </a:rPr>
              <a:t>coef</a:t>
            </a:r>
            <a:r>
              <a:rPr lang="en-GB" dirty="0">
                <a:solidFill>
                  <a:srgbClr val="FF0000"/>
                </a:solidFill>
              </a:rPr>
              <a:t> = </a:t>
            </a:r>
            <a:r>
              <a:rPr lang="en-GB" dirty="0" err="1">
                <a:solidFill>
                  <a:srgbClr val="FF0000"/>
                </a:solidFill>
              </a:rPr>
              <a:t>RegisterIDS</a:t>
            </a:r>
            <a:r>
              <a:rPr lang="en-GB" dirty="0">
                <a:solidFill>
                  <a:srgbClr val="FF0000"/>
                </a:solidFill>
              </a:rPr>
              <a:t>)</a:t>
            </a:r>
          </a:p>
          <a:p>
            <a:pPr lvl="1"/>
            <a:r>
              <a:rPr lang="en-GB" dirty="0"/>
              <a:t>prior(normal(1, 0.5), class=sigma)</a:t>
            </a:r>
            <a:endParaRPr lang="en-DK" dirty="0"/>
          </a:p>
          <a:p>
            <a:endParaRPr lang="en-DK" dirty="0"/>
          </a:p>
        </p:txBody>
      </p:sp>
    </p:spTree>
    <p:extLst>
      <p:ext uri="{BB962C8B-B14F-4D97-AF65-F5344CB8AC3E}">
        <p14:creationId xmlns:p14="http://schemas.microsoft.com/office/powerpoint/2010/main" val="235579372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FCCE07-8545-1A49-8F1F-55D62022C4B5}"/>
              </a:ext>
            </a:extLst>
          </p:cNvPr>
          <p:cNvSpPr>
            <a:spLocks noGrp="1"/>
          </p:cNvSpPr>
          <p:nvPr>
            <p:ph type="title"/>
          </p:nvPr>
        </p:nvSpPr>
        <p:spPr/>
        <p:txBody>
          <a:bodyPr/>
          <a:lstStyle/>
          <a:p>
            <a:r>
              <a:rPr lang="en-DK" dirty="0"/>
              <a:t>Assessing the contrast</a:t>
            </a:r>
          </a:p>
        </p:txBody>
      </p:sp>
      <p:sp>
        <p:nvSpPr>
          <p:cNvPr id="3" name="Content Placeholder 2">
            <a:extLst>
              <a:ext uri="{FF2B5EF4-FFF2-40B4-BE49-F238E27FC236}">
                <a16:creationId xmlns:a16="http://schemas.microsoft.com/office/drawing/2014/main" id="{4ADE3E1A-207D-2449-AFF1-78AAD4B29A19}"/>
              </a:ext>
            </a:extLst>
          </p:cNvPr>
          <p:cNvSpPr>
            <a:spLocks noGrp="1"/>
          </p:cNvSpPr>
          <p:nvPr>
            <p:ph idx="1"/>
          </p:nvPr>
        </p:nvSpPr>
        <p:spPr/>
        <p:txBody>
          <a:bodyPr/>
          <a:lstStyle/>
          <a:p>
            <a:r>
              <a:rPr lang="en-DK" dirty="0"/>
              <a:t>Former model (part 2)</a:t>
            </a:r>
          </a:p>
          <a:p>
            <a:endParaRPr lang="en-DK" dirty="0"/>
          </a:p>
          <a:p>
            <a:endParaRPr lang="en-DK" dirty="0"/>
          </a:p>
          <a:p>
            <a:endParaRPr lang="en-DK" dirty="0"/>
          </a:p>
          <a:p>
            <a:r>
              <a:rPr lang="en-DK" dirty="0"/>
              <a:t>Multilevel</a:t>
            </a:r>
          </a:p>
          <a:p>
            <a:endParaRPr lang="en-DK" dirty="0"/>
          </a:p>
        </p:txBody>
      </p:sp>
      <p:pic>
        <p:nvPicPr>
          <p:cNvPr id="4" name="Billede 4" descr="Et billede, der indeholder tekst&#10;&#10;Beskrivelsen er genereret automatisk">
            <a:extLst>
              <a:ext uri="{FF2B5EF4-FFF2-40B4-BE49-F238E27FC236}">
                <a16:creationId xmlns:a16="http://schemas.microsoft.com/office/drawing/2014/main" id="{CE62830B-B626-4F8A-A41A-F5A1BB83ED55}"/>
              </a:ext>
            </a:extLst>
          </p:cNvPr>
          <p:cNvPicPr>
            <a:picLocks noChangeAspect="1"/>
          </p:cNvPicPr>
          <p:nvPr/>
        </p:nvPicPr>
        <p:blipFill rotWithShape="1">
          <a:blip r:embed="rId2"/>
          <a:srcRect r="7136"/>
          <a:stretch/>
        </p:blipFill>
        <p:spPr>
          <a:xfrm>
            <a:off x="1274726" y="4256301"/>
            <a:ext cx="7007125" cy="891306"/>
          </a:xfrm>
          <a:prstGeom prst="rect">
            <a:avLst/>
          </a:prstGeom>
        </p:spPr>
      </p:pic>
      <p:pic>
        <p:nvPicPr>
          <p:cNvPr id="5" name="Billede 9" descr="Et billede, der indeholder tekst&#10;&#10;Beskrivelsen er genereret automatisk">
            <a:extLst>
              <a:ext uri="{FF2B5EF4-FFF2-40B4-BE49-F238E27FC236}">
                <a16:creationId xmlns:a16="http://schemas.microsoft.com/office/drawing/2014/main" id="{2932A0DB-C81F-4042-BA51-209693557FB1}"/>
              </a:ext>
            </a:extLst>
          </p:cNvPr>
          <p:cNvPicPr>
            <a:picLocks noChangeAspect="1"/>
          </p:cNvPicPr>
          <p:nvPr/>
        </p:nvPicPr>
        <p:blipFill rotWithShape="1">
          <a:blip r:embed="rId3"/>
          <a:srcRect r="11117"/>
          <a:stretch/>
        </p:blipFill>
        <p:spPr>
          <a:xfrm>
            <a:off x="1274727" y="2612923"/>
            <a:ext cx="6706680" cy="958757"/>
          </a:xfrm>
          <a:prstGeom prst="rect">
            <a:avLst/>
          </a:prstGeom>
        </p:spPr>
      </p:pic>
    </p:spTree>
    <p:extLst>
      <p:ext uri="{BB962C8B-B14F-4D97-AF65-F5344CB8AC3E}">
        <p14:creationId xmlns:p14="http://schemas.microsoft.com/office/powerpoint/2010/main" val="1297508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58C455-758B-F74F-96B8-3F42763C6ED1}"/>
              </a:ext>
            </a:extLst>
          </p:cNvPr>
          <p:cNvSpPr>
            <a:spLocks noGrp="1"/>
          </p:cNvSpPr>
          <p:nvPr>
            <p:ph type="title"/>
          </p:nvPr>
        </p:nvSpPr>
        <p:spPr/>
        <p:txBody>
          <a:bodyPr/>
          <a:lstStyle/>
          <a:p>
            <a:r>
              <a:rPr lang="en-DK" dirty="0"/>
              <a:t>Robustness checks</a:t>
            </a:r>
          </a:p>
        </p:txBody>
      </p:sp>
      <p:sp>
        <p:nvSpPr>
          <p:cNvPr id="6" name="Pladsholder til indhold 5">
            <a:extLst>
              <a:ext uri="{FF2B5EF4-FFF2-40B4-BE49-F238E27FC236}">
                <a16:creationId xmlns:a16="http://schemas.microsoft.com/office/drawing/2014/main" id="{B817FE70-2B23-4E3E-9CE9-A39B548853FD}"/>
              </a:ext>
            </a:extLst>
          </p:cNvPr>
          <p:cNvSpPr>
            <a:spLocks noGrp="1"/>
          </p:cNvSpPr>
          <p:nvPr>
            <p:ph idx="1"/>
          </p:nvPr>
        </p:nvSpPr>
        <p:spPr/>
        <p:txBody>
          <a:bodyPr/>
          <a:lstStyle/>
          <a:p>
            <a:endParaRPr lang="da-DK"/>
          </a:p>
        </p:txBody>
      </p:sp>
      <p:pic>
        <p:nvPicPr>
          <p:cNvPr id="3" name="Billede 4">
            <a:extLst>
              <a:ext uri="{FF2B5EF4-FFF2-40B4-BE49-F238E27FC236}">
                <a16:creationId xmlns:a16="http://schemas.microsoft.com/office/drawing/2014/main" id="{6FF6A8EF-59D3-41D3-9400-CC341F3017CB}"/>
              </a:ext>
            </a:extLst>
          </p:cNvPr>
          <p:cNvPicPr>
            <a:picLocks noChangeAspect="1"/>
          </p:cNvPicPr>
          <p:nvPr/>
        </p:nvPicPr>
        <p:blipFill>
          <a:blip r:embed="rId2"/>
          <a:stretch>
            <a:fillRect/>
          </a:stretch>
        </p:blipFill>
        <p:spPr>
          <a:xfrm>
            <a:off x="2710121" y="1850951"/>
            <a:ext cx="6074734" cy="4585585"/>
          </a:xfrm>
          <a:prstGeom prst="rect">
            <a:avLst/>
          </a:prstGeom>
        </p:spPr>
      </p:pic>
    </p:spTree>
    <p:extLst>
      <p:ext uri="{BB962C8B-B14F-4D97-AF65-F5344CB8AC3E}">
        <p14:creationId xmlns:p14="http://schemas.microsoft.com/office/powerpoint/2010/main" val="271263247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68CAE3-656A-4543-BD92-41C8E9662CE4}"/>
              </a:ext>
            </a:extLst>
          </p:cNvPr>
          <p:cNvSpPr>
            <a:spLocks noGrp="1"/>
          </p:cNvSpPr>
          <p:nvPr>
            <p:ph type="title"/>
          </p:nvPr>
        </p:nvSpPr>
        <p:spPr/>
        <p:txBody>
          <a:bodyPr/>
          <a:lstStyle/>
          <a:p>
            <a:r>
              <a:rPr lang="en-GB" dirty="0"/>
              <a:t>F</a:t>
            </a:r>
            <a:r>
              <a:rPr lang="en-DK" dirty="0"/>
              <a:t>rom model 2 to model 3</a:t>
            </a:r>
          </a:p>
        </p:txBody>
      </p:sp>
      <p:sp>
        <p:nvSpPr>
          <p:cNvPr id="3" name="Content Placeholder 2">
            <a:extLst>
              <a:ext uri="{FF2B5EF4-FFF2-40B4-BE49-F238E27FC236}">
                <a16:creationId xmlns:a16="http://schemas.microsoft.com/office/drawing/2014/main" id="{AA088DD1-1C5B-A840-B9C9-EA2AB5C5AFBF}"/>
              </a:ext>
            </a:extLst>
          </p:cNvPr>
          <p:cNvSpPr>
            <a:spLocks noGrp="1"/>
          </p:cNvSpPr>
          <p:nvPr>
            <p:ph idx="1"/>
          </p:nvPr>
        </p:nvSpPr>
        <p:spPr/>
        <p:txBody>
          <a:bodyPr/>
          <a:lstStyle/>
          <a:p>
            <a:endParaRPr lang="en-DK"/>
          </a:p>
        </p:txBody>
      </p:sp>
      <p:pic>
        <p:nvPicPr>
          <p:cNvPr id="4" name="Billede 6">
            <a:extLst>
              <a:ext uri="{FF2B5EF4-FFF2-40B4-BE49-F238E27FC236}">
                <a16:creationId xmlns:a16="http://schemas.microsoft.com/office/drawing/2014/main" id="{B4922121-3B41-984A-AC2F-E24C54A7B20C}"/>
              </a:ext>
            </a:extLst>
          </p:cNvPr>
          <p:cNvPicPr>
            <a:picLocks noChangeAspect="1"/>
          </p:cNvPicPr>
          <p:nvPr/>
        </p:nvPicPr>
        <p:blipFill>
          <a:blip r:embed="rId2"/>
          <a:stretch>
            <a:fillRect/>
          </a:stretch>
        </p:blipFill>
        <p:spPr>
          <a:xfrm>
            <a:off x="1063751" y="2093976"/>
            <a:ext cx="5086375" cy="3823498"/>
          </a:xfrm>
          <a:prstGeom prst="rect">
            <a:avLst/>
          </a:prstGeom>
        </p:spPr>
      </p:pic>
      <p:pic>
        <p:nvPicPr>
          <p:cNvPr id="5" name="Billede 7">
            <a:extLst>
              <a:ext uri="{FF2B5EF4-FFF2-40B4-BE49-F238E27FC236}">
                <a16:creationId xmlns:a16="http://schemas.microsoft.com/office/drawing/2014/main" id="{E3E67E2B-9F01-C04E-908B-09B2B8677480}"/>
              </a:ext>
            </a:extLst>
          </p:cNvPr>
          <p:cNvPicPr>
            <a:picLocks noChangeAspect="1"/>
          </p:cNvPicPr>
          <p:nvPr/>
        </p:nvPicPr>
        <p:blipFill>
          <a:blip r:embed="rId3"/>
          <a:stretch>
            <a:fillRect/>
          </a:stretch>
        </p:blipFill>
        <p:spPr>
          <a:xfrm>
            <a:off x="6150126" y="2121408"/>
            <a:ext cx="5045412" cy="3796066"/>
          </a:xfrm>
          <a:prstGeom prst="rect">
            <a:avLst/>
          </a:prstGeom>
        </p:spPr>
      </p:pic>
    </p:spTree>
    <p:extLst>
      <p:ext uri="{BB962C8B-B14F-4D97-AF65-F5344CB8AC3E}">
        <p14:creationId xmlns:p14="http://schemas.microsoft.com/office/powerpoint/2010/main" val="19040781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C4BD4-8402-E940-B051-16064DA19F45}"/>
              </a:ext>
            </a:extLst>
          </p:cNvPr>
          <p:cNvSpPr>
            <a:spLocks noGrp="1"/>
          </p:cNvSpPr>
          <p:nvPr>
            <p:ph type="title"/>
          </p:nvPr>
        </p:nvSpPr>
        <p:spPr/>
        <p:txBody>
          <a:bodyPr/>
          <a:lstStyle/>
          <a:p>
            <a:r>
              <a:rPr lang="en-DK" dirty="0"/>
              <a:t>Hypothesis Testing - Individuals</a:t>
            </a:r>
          </a:p>
        </p:txBody>
      </p:sp>
      <p:pic>
        <p:nvPicPr>
          <p:cNvPr id="4" name="Billede 6" descr="Et billede, der indeholder tekst&#10;&#10;Beskrivelsen er genereret automatisk">
            <a:extLst>
              <a:ext uri="{FF2B5EF4-FFF2-40B4-BE49-F238E27FC236}">
                <a16:creationId xmlns:a16="http://schemas.microsoft.com/office/drawing/2014/main" id="{AB50758F-7F6A-4424-95B5-6B60CC569964}"/>
              </a:ext>
            </a:extLst>
          </p:cNvPr>
          <p:cNvPicPr>
            <a:picLocks noGrp="1" noChangeAspect="1"/>
          </p:cNvPicPr>
          <p:nvPr>
            <p:ph idx="1"/>
          </p:nvPr>
        </p:nvPicPr>
        <p:blipFill rotWithShape="1">
          <a:blip r:embed="rId2"/>
          <a:srcRect r="6020"/>
          <a:stretch/>
        </p:blipFill>
        <p:spPr>
          <a:xfrm>
            <a:off x="1069848" y="2408240"/>
            <a:ext cx="5709775" cy="4222094"/>
          </a:xfrm>
        </p:spPr>
      </p:pic>
      <p:sp>
        <p:nvSpPr>
          <p:cNvPr id="5" name="TextBox 4">
            <a:extLst>
              <a:ext uri="{FF2B5EF4-FFF2-40B4-BE49-F238E27FC236}">
                <a16:creationId xmlns:a16="http://schemas.microsoft.com/office/drawing/2014/main" id="{1A678DA2-1C2D-F34C-A7BC-5AC2CC53D6DF}"/>
              </a:ext>
            </a:extLst>
          </p:cNvPr>
          <p:cNvSpPr txBox="1"/>
          <p:nvPr/>
        </p:nvSpPr>
        <p:spPr>
          <a:xfrm>
            <a:off x="7267717" y="5501080"/>
            <a:ext cx="4813068" cy="646331"/>
          </a:xfrm>
          <a:prstGeom prst="rect">
            <a:avLst/>
          </a:prstGeom>
          <a:noFill/>
          <a:ln w="50800">
            <a:solidFill>
              <a:schemeClr val="accent1"/>
            </a:solidFill>
          </a:ln>
        </p:spPr>
        <p:txBody>
          <a:bodyPr wrap="square" lIns="91440" tIns="45720" rIns="91440" bIns="45720" rtlCol="0" anchor="t">
            <a:spAutoFit/>
          </a:bodyPr>
          <a:lstStyle/>
          <a:p>
            <a:r>
              <a:rPr lang="en-DK" dirty="0">
                <a:solidFill>
                  <a:srgbClr val="FF0000"/>
                </a:solidFill>
              </a:rPr>
              <a:t>Wait a sec, weren’t there positive effects for some participants?</a:t>
            </a:r>
          </a:p>
        </p:txBody>
      </p:sp>
      <p:sp>
        <p:nvSpPr>
          <p:cNvPr id="3" name="TextBox 2">
            <a:extLst>
              <a:ext uri="{FF2B5EF4-FFF2-40B4-BE49-F238E27FC236}">
                <a16:creationId xmlns:a16="http://schemas.microsoft.com/office/drawing/2014/main" id="{9A224E9C-144E-2843-9310-B3C560324A52}"/>
              </a:ext>
            </a:extLst>
          </p:cNvPr>
          <p:cNvSpPr txBox="1"/>
          <p:nvPr/>
        </p:nvSpPr>
        <p:spPr>
          <a:xfrm>
            <a:off x="924674" y="1909310"/>
            <a:ext cx="6310254" cy="369332"/>
          </a:xfrm>
          <a:prstGeom prst="rect">
            <a:avLst/>
          </a:prstGeom>
          <a:noFill/>
        </p:spPr>
        <p:txBody>
          <a:bodyPr wrap="none" rtlCol="0">
            <a:spAutoFit/>
          </a:bodyPr>
          <a:lstStyle/>
          <a:p>
            <a:r>
              <a:rPr lang="en-GB" dirty="0"/>
              <a:t>H</a:t>
            </a:r>
            <a:r>
              <a:rPr lang="en-DK" dirty="0"/>
              <a:t>ypothesis(Articulation_m3, “Register &lt; 0”, group = “ID”)</a:t>
            </a:r>
          </a:p>
        </p:txBody>
      </p:sp>
    </p:spTree>
    <p:extLst>
      <p:ext uri="{BB962C8B-B14F-4D97-AF65-F5344CB8AC3E}">
        <p14:creationId xmlns:p14="http://schemas.microsoft.com/office/powerpoint/2010/main" val="3372316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356A9-B3F5-E946-B81F-59B53E60CC76}"/>
              </a:ext>
            </a:extLst>
          </p:cNvPr>
          <p:cNvSpPr>
            <a:spLocks noGrp="1"/>
          </p:cNvSpPr>
          <p:nvPr>
            <p:ph type="title"/>
          </p:nvPr>
        </p:nvSpPr>
        <p:spPr/>
        <p:txBody>
          <a:bodyPr/>
          <a:lstStyle/>
          <a:p>
            <a:r>
              <a:rPr lang="da-DK" dirty="0"/>
              <a:t>The data</a:t>
            </a:r>
            <a:endParaRPr lang="en-DK" dirty="0"/>
          </a:p>
        </p:txBody>
      </p:sp>
      <p:pic>
        <p:nvPicPr>
          <p:cNvPr id="17" name="Grafik 14">
            <a:extLst>
              <a:ext uri="{FF2B5EF4-FFF2-40B4-BE49-F238E27FC236}">
                <a16:creationId xmlns:a16="http://schemas.microsoft.com/office/drawing/2014/main" id="{B794584E-5592-4254-9169-F4971157635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76679" y="2059425"/>
            <a:ext cx="5253664" cy="3755148"/>
          </a:xfrm>
          <a:prstGeom prst="rect">
            <a:avLst/>
          </a:prstGeom>
        </p:spPr>
      </p:pic>
      <p:pic>
        <p:nvPicPr>
          <p:cNvPr id="19" name="Grafik 16">
            <a:extLst>
              <a:ext uri="{FF2B5EF4-FFF2-40B4-BE49-F238E27FC236}">
                <a16:creationId xmlns:a16="http://schemas.microsoft.com/office/drawing/2014/main" id="{215111AA-EE09-4094-BED3-9DCFE2FBFB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24958" y="1964914"/>
            <a:ext cx="5253664" cy="3755148"/>
          </a:xfrm>
          <a:prstGeom prst="rect">
            <a:avLst/>
          </a:prstGeom>
        </p:spPr>
      </p:pic>
    </p:spTree>
    <p:extLst>
      <p:ext uri="{BB962C8B-B14F-4D97-AF65-F5344CB8AC3E}">
        <p14:creationId xmlns:p14="http://schemas.microsoft.com/office/powerpoint/2010/main" val="15076116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3D50A4-C073-3141-9C70-9DAE5F36FCBE}"/>
              </a:ext>
            </a:extLst>
          </p:cNvPr>
          <p:cNvSpPr>
            <a:spLocks noGrp="1"/>
          </p:cNvSpPr>
          <p:nvPr>
            <p:ph type="title"/>
          </p:nvPr>
        </p:nvSpPr>
        <p:spPr/>
        <p:txBody>
          <a:bodyPr/>
          <a:lstStyle/>
          <a:p>
            <a:r>
              <a:rPr lang="en-DK" dirty="0"/>
              <a:t>Partial Pooling</a:t>
            </a:r>
          </a:p>
        </p:txBody>
      </p:sp>
      <p:pic>
        <p:nvPicPr>
          <p:cNvPr id="6" name="Billede 6">
            <a:extLst>
              <a:ext uri="{FF2B5EF4-FFF2-40B4-BE49-F238E27FC236}">
                <a16:creationId xmlns:a16="http://schemas.microsoft.com/office/drawing/2014/main" id="{4A242CB2-F55B-48E4-8909-35D1BF438596}"/>
              </a:ext>
            </a:extLst>
          </p:cNvPr>
          <p:cNvPicPr>
            <a:picLocks noGrp="1" noChangeAspect="1"/>
          </p:cNvPicPr>
          <p:nvPr>
            <p:ph idx="1"/>
          </p:nvPr>
        </p:nvPicPr>
        <p:blipFill>
          <a:blip r:embed="rId2"/>
          <a:stretch>
            <a:fillRect/>
          </a:stretch>
        </p:blipFill>
        <p:spPr>
          <a:xfrm>
            <a:off x="3398308" y="2120900"/>
            <a:ext cx="5401733" cy="4051300"/>
          </a:xfrm>
        </p:spPr>
      </p:pic>
    </p:spTree>
    <p:extLst>
      <p:ext uri="{BB962C8B-B14F-4D97-AF65-F5344CB8AC3E}">
        <p14:creationId xmlns:p14="http://schemas.microsoft.com/office/powerpoint/2010/main" val="29927563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FE2413-AF18-2B4F-AAD5-93E8A06D0B0D}"/>
              </a:ext>
            </a:extLst>
          </p:cNvPr>
          <p:cNvSpPr>
            <a:spLocks noGrp="1"/>
          </p:cNvSpPr>
          <p:nvPr>
            <p:ph type="title"/>
          </p:nvPr>
        </p:nvSpPr>
        <p:spPr/>
        <p:txBody>
          <a:bodyPr/>
          <a:lstStyle/>
          <a:p>
            <a:endParaRPr lang="en-DK"/>
          </a:p>
        </p:txBody>
      </p:sp>
      <p:pic>
        <p:nvPicPr>
          <p:cNvPr id="5" name="Billede 5">
            <a:extLst>
              <a:ext uri="{FF2B5EF4-FFF2-40B4-BE49-F238E27FC236}">
                <a16:creationId xmlns:a16="http://schemas.microsoft.com/office/drawing/2014/main" id="{F593AFE4-F587-4719-9B78-145E73F9FE9A}"/>
              </a:ext>
            </a:extLst>
          </p:cNvPr>
          <p:cNvPicPr>
            <a:picLocks noGrp="1" noChangeAspect="1"/>
          </p:cNvPicPr>
          <p:nvPr>
            <p:ph idx="1"/>
          </p:nvPr>
        </p:nvPicPr>
        <p:blipFill>
          <a:blip r:embed="rId2"/>
          <a:stretch>
            <a:fillRect/>
          </a:stretch>
        </p:blipFill>
        <p:spPr>
          <a:xfrm>
            <a:off x="2140334" y="815967"/>
            <a:ext cx="7840636" cy="5881954"/>
          </a:xfrm>
        </p:spPr>
      </p:pic>
    </p:spTree>
    <p:extLst>
      <p:ext uri="{BB962C8B-B14F-4D97-AF65-F5344CB8AC3E}">
        <p14:creationId xmlns:p14="http://schemas.microsoft.com/office/powerpoint/2010/main" val="3305314556"/>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Wood Type">
  <a:themeElements>
    <a:clrScheme name="Wood Type">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Wood Type">
      <a:majorFont>
        <a:latin typeface="Rockwell Condensed" panose="02060603050405020104"/>
        <a:ea typeface=""/>
        <a:cs typeface=""/>
        <a:font script="Grek" typeface="Cambria"/>
        <a:font script="Cyrl" typeface="Cambria"/>
        <a:font script="Jpan" typeface="HG明朝B"/>
        <a:font script="Hang" typeface="바탕"/>
        <a:font script="Hans" typeface="方正姚体"/>
        <a:font script="Hant" typeface="微軟正黑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Rockwell" panose="02060603020205020403"/>
        <a:ea typeface=""/>
        <a:cs typeface=""/>
        <a:font script="Grek" typeface="Cambria"/>
        <a:font script="Cyrl" typeface="Cambria"/>
        <a:font script="Jpan" typeface="HG明朝B"/>
        <a:font script="Hang" typeface="바탕"/>
        <a:font script="Hans" typeface="方正姚体"/>
        <a:font script="Hant" typeface="標楷體"/>
        <a:font script="Arab" typeface="Times New Roman"/>
        <a:font script="Hebr" typeface="David"/>
        <a:font script="Thai" typeface="Jasmine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142A1326-48AB-42A9-8428-CB14AA3017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9910</TotalTime>
  <Words>6383</Words>
  <Application>Microsoft Macintosh PowerPoint</Application>
  <PresentationFormat>Widescreen</PresentationFormat>
  <Paragraphs>838</Paragraphs>
  <Slides>135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135</vt:i4>
      </vt:variant>
    </vt:vector>
  </HeadingPairs>
  <TitlesOfParts>
    <vt:vector size="142" baseType="lpstr">
      <vt:lpstr>Arial</vt:lpstr>
      <vt:lpstr>Calibri</vt:lpstr>
      <vt:lpstr>Rockwell</vt:lpstr>
      <vt:lpstr>Rockwell Condensed</vt:lpstr>
      <vt:lpstr>Rockwell Extra Bold</vt:lpstr>
      <vt:lpstr>Wingdings</vt:lpstr>
      <vt:lpstr>Wood Type</vt:lpstr>
      <vt:lpstr>Back to modeling</vt:lpstr>
      <vt:lpstr>The plan for the next two weeks</vt:lpstr>
      <vt:lpstr>Bayesian catch up</vt:lpstr>
      <vt:lpstr>Basic terminology</vt:lpstr>
      <vt:lpstr>Why Bayes (Student answers)</vt:lpstr>
      <vt:lpstr>Why Bayes (my take)</vt:lpstr>
      <vt:lpstr>Why Bayes (my take)</vt:lpstr>
      <vt:lpstr>Why Bayes (my take)</vt:lpstr>
      <vt:lpstr>But, why Bayes, Why? (worries)</vt:lpstr>
      <vt:lpstr>But, why Bayes, Why? (worries)</vt:lpstr>
      <vt:lpstr>But, why Bayes, Why? (worries)</vt:lpstr>
      <vt:lpstr>Learning by  example</vt:lpstr>
      <vt:lpstr>Vowel hyperarticulation in IDS</vt:lpstr>
      <vt:lpstr>But Danish!</vt:lpstr>
      <vt:lpstr>The analysis plan</vt:lpstr>
      <vt:lpstr>Coding note</vt:lpstr>
      <vt:lpstr>Let’s go!</vt:lpstr>
      <vt:lpstr>Articulation Measure</vt:lpstr>
      <vt:lpstr>Modeling articulation (Simplest)</vt:lpstr>
      <vt:lpstr>Setting priors: MU</vt:lpstr>
      <vt:lpstr>Setting priors: Sigma</vt:lpstr>
      <vt:lpstr>Really?</vt:lpstr>
      <vt:lpstr>Really?</vt:lpstr>
      <vt:lpstr>Really?</vt:lpstr>
      <vt:lpstr>Really?</vt:lpstr>
      <vt:lpstr>Prior Predictive checks For the Lazy</vt:lpstr>
      <vt:lpstr>Now we are ready to fit the model</vt:lpstr>
      <vt:lpstr>The sampling process</vt:lpstr>
      <vt:lpstr>Posterior predictive checks</vt:lpstr>
      <vt:lpstr>Posterior predictive checks</vt:lpstr>
      <vt:lpstr>Posterior predictive checks</vt:lpstr>
      <vt:lpstr>Prior-Posterior Update checks</vt:lpstr>
      <vt:lpstr>Prior-Posterior Update checks</vt:lpstr>
      <vt:lpstr>Bad examples: Predictive Checks</vt:lpstr>
      <vt:lpstr>Bad examples: Predictive Checks</vt:lpstr>
      <vt:lpstr>Bad (?) Examples: Prior posterior updates</vt:lpstr>
      <vt:lpstr>Bad (?) Examples: Prior posterior updates</vt:lpstr>
      <vt:lpstr>PowerPoint Presentation</vt:lpstr>
      <vt:lpstr>Discussion</vt:lpstr>
      <vt:lpstr>Take home for now</vt:lpstr>
      <vt:lpstr>Assessing contrasts</vt:lpstr>
      <vt:lpstr>Assessing contrasts</vt:lpstr>
      <vt:lpstr>PowerPoint Presentation</vt:lpstr>
      <vt:lpstr>PowerPoint Presentation</vt:lpstr>
      <vt:lpstr>PowerPoint Presentation</vt:lpstr>
      <vt:lpstr>PowerPoint Presentation</vt:lpstr>
      <vt:lpstr>PowerPoint Presentation</vt:lpstr>
      <vt:lpstr>Setting the priors</vt:lpstr>
      <vt:lpstr>Setting the priors</vt:lpstr>
      <vt:lpstr>Setting the priors</vt:lpstr>
      <vt:lpstr>Setting the priors</vt:lpstr>
      <vt:lpstr>Setting the priors</vt:lpstr>
      <vt:lpstr>PowerPoint Presentation</vt:lpstr>
      <vt:lpstr>Checking the priors</vt:lpstr>
      <vt:lpstr>PowerPoint Presentation</vt:lpstr>
      <vt:lpstr>PowerPoint Presentation</vt:lpstr>
      <vt:lpstr>Fitting the model</vt:lpstr>
      <vt:lpstr>Posterior  Predictive  checks</vt:lpstr>
      <vt:lpstr>Posterior  Predictive  checks</vt:lpstr>
      <vt:lpstr>Posterior Predictive checks</vt:lpstr>
      <vt:lpstr>Prior Posterior update checks</vt:lpstr>
      <vt:lpstr>Assessing the contrast</vt:lpstr>
      <vt:lpstr>Hypothesis testing</vt:lpstr>
      <vt:lpstr>Robustness checks?</vt:lpstr>
      <vt:lpstr>Robustness checks?</vt:lpstr>
      <vt:lpstr>Bonus slide: it’s turtles all the way</vt:lpstr>
      <vt:lpstr>Bonus slide: it’s turtles all the way</vt:lpstr>
      <vt:lpstr>Bonus slide: do priors scale?</vt:lpstr>
      <vt:lpstr>Discussion</vt:lpstr>
      <vt:lpstr>Second Part</vt:lpstr>
      <vt:lpstr>Recap and questions</vt:lpstr>
      <vt:lpstr>Multilevel modeling</vt:lpstr>
      <vt:lpstr>What is multilevel modeling?</vt:lpstr>
      <vt:lpstr>What is multilevel modeling?</vt:lpstr>
      <vt:lpstr>What is multilevel modeling?</vt:lpstr>
      <vt:lpstr>What is multilevel modeling?</vt:lpstr>
      <vt:lpstr>Partial pooling?</vt:lpstr>
      <vt:lpstr>Partial pooling?</vt:lpstr>
      <vt:lpstr>Partial pooling?</vt:lpstr>
      <vt:lpstr>our data</vt:lpstr>
      <vt:lpstr>PowerPoint Presentation</vt:lpstr>
      <vt:lpstr>PowerPoint Presentation</vt:lpstr>
      <vt:lpstr>PowerPoint Presentation</vt:lpstr>
      <vt:lpstr>PowerPoint Presentation</vt:lpstr>
      <vt:lpstr>Ok, How do we code this?</vt:lpstr>
      <vt:lpstr>Priors</vt:lpstr>
      <vt:lpstr>Priors</vt:lpstr>
      <vt:lpstr>PowerPoint Presentation</vt:lpstr>
      <vt:lpstr>predictive  checks</vt:lpstr>
      <vt:lpstr>predictive  checks</vt:lpstr>
      <vt:lpstr>Posterior Predictive checks</vt:lpstr>
      <vt:lpstr>Prior posterior updates</vt:lpstr>
      <vt:lpstr>Assessing the contrast</vt:lpstr>
      <vt:lpstr>Robustness checks</vt:lpstr>
      <vt:lpstr>From model 2 to model 3</vt:lpstr>
      <vt:lpstr>Hypothesis Testing - Individuals</vt:lpstr>
      <vt:lpstr>The data</vt:lpstr>
      <vt:lpstr>Partial Pooling</vt:lpstr>
      <vt:lpstr>PowerPoint Presentation</vt:lpstr>
      <vt:lpstr>But also</vt:lpstr>
      <vt:lpstr>changing likelihood</vt:lpstr>
      <vt:lpstr>PowerPoint Presentation</vt:lpstr>
      <vt:lpstr>What to do next?</vt:lpstr>
      <vt:lpstr>Part 3</vt:lpstr>
      <vt:lpstr>Using  informed  priors</vt:lpstr>
      <vt:lpstr>Two additional priors</vt:lpstr>
      <vt:lpstr>Two additional priors</vt:lpstr>
      <vt:lpstr>How do The informed Priors update After seeing the data?</vt:lpstr>
      <vt:lpstr>How do The informed Priors update After seeing the data?</vt:lpstr>
      <vt:lpstr>Remember: Critical stance!</vt:lpstr>
      <vt:lpstr>A critical cumulative Science</vt:lpstr>
      <vt:lpstr>Summing up</vt:lpstr>
      <vt:lpstr>The Bayesian WorkFlow</vt:lpstr>
      <vt:lpstr>A more comprehensive Bayesian WorkFlow</vt:lpstr>
      <vt:lpstr>From Causal Inference to Model Comparison</vt:lpstr>
      <vt:lpstr>Why do we need model comparison?</vt:lpstr>
      <vt:lpstr>PowerPoint Presentation</vt:lpstr>
      <vt:lpstr>PowerPoint Presentation</vt:lpstr>
      <vt:lpstr>PowerPoint Presentation</vt:lpstr>
      <vt:lpstr>Why then model comparison? </vt:lpstr>
      <vt:lpstr>How?</vt:lpstr>
      <vt:lpstr>Information criteria</vt:lpstr>
      <vt:lpstr>Information criteria</vt:lpstr>
      <vt:lpstr>WAIC 1:  point wise likelihood of the model</vt:lpstr>
      <vt:lpstr>WAIC 2 Penalization due to complexity of the model</vt:lpstr>
      <vt:lpstr>Total WAIC!</vt:lpstr>
      <vt:lpstr>PSIS-LOO 1</vt:lpstr>
      <vt:lpstr>PSIS-LOO 2</vt:lpstr>
      <vt:lpstr>So what?</vt:lpstr>
      <vt:lpstr>Model comparison vs. model selection</vt:lpstr>
      <vt:lpstr>Stacking weights</vt:lpstr>
      <vt:lpstr>Where is the catch?</vt:lpstr>
      <vt:lpstr>Re-cap</vt:lpstr>
      <vt:lpstr>Now we have all the tools to do model comparison</vt:lpstr>
      <vt:lpstr>Model selection, comparison and averaging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Methods 3</dc:title>
  <dc:creator>Riccardo Fusaroli</dc:creator>
  <cp:lastModifiedBy>Riccardo Fusaroli</cp:lastModifiedBy>
  <cp:revision>72</cp:revision>
  <dcterms:created xsi:type="dcterms:W3CDTF">2022-08-30T09:01:11Z</dcterms:created>
  <dcterms:modified xsi:type="dcterms:W3CDTF">2022-09-06T06:11:51Z</dcterms:modified>
</cp:coreProperties>
</file>